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62" r:id="rId6"/>
    <p:sldId id="258" r:id="rId7"/>
    <p:sldId id="259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3" r:id="rId26"/>
    <p:sldId id="281" r:id="rId27"/>
    <p:sldId id="282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BA9A4-0742-4800-BB43-60690D7E7464}" type="datetimeFigureOut">
              <a:rPr lang="en-US" smtClean="0"/>
              <a:pPr/>
              <a:t>10/10/2007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E8D5F-44F7-48C0-8D33-506E2F35B8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BA9A4-0742-4800-BB43-60690D7E7464}" type="datetimeFigureOut">
              <a:rPr lang="en-US" smtClean="0"/>
              <a:pPr/>
              <a:t>10/10/2007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E8D5F-44F7-48C0-8D33-506E2F35B8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BA9A4-0742-4800-BB43-60690D7E7464}" type="datetimeFigureOut">
              <a:rPr lang="en-US" smtClean="0"/>
              <a:pPr/>
              <a:t>10/10/2007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E8D5F-44F7-48C0-8D33-506E2F35B8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BA9A4-0742-4800-BB43-60690D7E7464}" type="datetimeFigureOut">
              <a:rPr lang="en-US" smtClean="0"/>
              <a:pPr/>
              <a:t>10/10/2007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E8D5F-44F7-48C0-8D33-506E2F35B8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BA9A4-0742-4800-BB43-60690D7E7464}" type="datetimeFigureOut">
              <a:rPr lang="en-US" smtClean="0"/>
              <a:pPr/>
              <a:t>10/10/2007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E8D5F-44F7-48C0-8D33-506E2F35B8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BA9A4-0742-4800-BB43-60690D7E7464}" type="datetimeFigureOut">
              <a:rPr lang="en-US" smtClean="0"/>
              <a:pPr/>
              <a:t>10/10/2007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E8D5F-44F7-48C0-8D33-506E2F35B8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BA9A4-0742-4800-BB43-60690D7E7464}" type="datetimeFigureOut">
              <a:rPr lang="en-US" smtClean="0"/>
              <a:pPr/>
              <a:t>10/10/2007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E8D5F-44F7-48C0-8D33-506E2F35B8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BA9A4-0742-4800-BB43-60690D7E7464}" type="datetimeFigureOut">
              <a:rPr lang="en-US" smtClean="0"/>
              <a:pPr/>
              <a:t>10/10/2007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E8D5F-44F7-48C0-8D33-506E2F35B8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BA9A4-0742-4800-BB43-60690D7E7464}" type="datetimeFigureOut">
              <a:rPr lang="en-US" smtClean="0"/>
              <a:pPr/>
              <a:t>10/10/2007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E8D5F-44F7-48C0-8D33-506E2F35B8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BA9A4-0742-4800-BB43-60690D7E7464}" type="datetimeFigureOut">
              <a:rPr lang="en-US" smtClean="0"/>
              <a:pPr/>
              <a:t>10/10/2007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E8D5F-44F7-48C0-8D33-506E2F35B8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BA9A4-0742-4800-BB43-60690D7E7464}" type="datetimeFigureOut">
              <a:rPr lang="en-US" smtClean="0"/>
              <a:pPr/>
              <a:t>10/10/2007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E8D5F-44F7-48C0-8D33-506E2F35B8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BA9A4-0742-4800-BB43-60690D7E7464}" type="datetimeFigureOut">
              <a:rPr lang="en-US" smtClean="0"/>
              <a:pPr/>
              <a:t>10/10/2007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E8D5F-44F7-48C0-8D33-506E2F35B8B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 testing and design of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small-state </a:t>
            </a:r>
            <a:r>
              <a:rPr lang="en-US" dirty="0" err="1" smtClean="0">
                <a:solidFill>
                  <a:schemeClr val="bg1"/>
                </a:solidFill>
              </a:rPr>
              <a:t>noncryptographic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pseudorandom number generators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905000" y="2514600"/>
            <a:ext cx="558197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typedef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 unsigned long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int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 u4;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typedef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struct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ranctx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 { u4 a; u4 b; u4 c; u4 d;}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ranctx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;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685800" y="3352800"/>
            <a:ext cx="386035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#define rot(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x,k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) ((x&lt;&lt;k)|(x&gt;&gt;(32-k)))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static u4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ranval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(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ranctx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 *x 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{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u4 e = x-&gt;a - rot(x-&gt;b, 27);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x-&gt;a = x-&gt;b ^ rot(x-&gt;c, 17);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x-&gt;b = x-&gt;c + x-&gt;d;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x-&gt;c = x-&gt;d + e;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x-&gt;d = e + x-&gt;a;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return x-&gt;d;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}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572000" y="3352800"/>
            <a:ext cx="4095993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static void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raninit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(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ranctx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 *x, u4 seed 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{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u4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i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x-&gt;a = 0xf1ea5eed;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x-&gt;b = x-&gt;c = x-&gt;d = seed;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for (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i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=0;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i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&lt;20; ++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i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) {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 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(void)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ranval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(x);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}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}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Outline of Talk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Definitions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Rules </a:t>
            </a:r>
            <a:r>
              <a:rPr lang="en-US" dirty="0" smtClean="0">
                <a:solidFill>
                  <a:schemeClr val="bg1"/>
                </a:solidFill>
              </a:rPr>
              <a:t>of thumb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Chisquare</a:t>
            </a:r>
            <a:r>
              <a:rPr lang="en-US" dirty="0" smtClean="0">
                <a:solidFill>
                  <a:schemeClr val="bg1"/>
                </a:solidFill>
              </a:rPr>
              <a:t> tests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Existing generators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(Not-so-) New Tests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New Generators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Block Cipher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Down Arrow 14"/>
          <p:cNvSpPr/>
          <p:nvPr/>
        </p:nvSpPr>
        <p:spPr>
          <a:xfrm rot="10800000">
            <a:off x="4419598" y="2667000"/>
            <a:ext cx="426719" cy="106680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9" name="Isosceles Triangle 18"/>
          <p:cNvSpPr/>
          <p:nvPr/>
        </p:nvSpPr>
        <p:spPr>
          <a:xfrm>
            <a:off x="4114801" y="1752600"/>
            <a:ext cx="990600" cy="838200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3047999" y="4343400"/>
            <a:ext cx="7620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371600" y="4038600"/>
            <a:ext cx="1467325" cy="523220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Message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95400" y="3124200"/>
            <a:ext cx="2526654" cy="523220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Mixing Function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3886200" y="3429000"/>
            <a:ext cx="3810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371601" y="1981200"/>
            <a:ext cx="2307876" cy="523220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Encrypted text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5943600" y="2743200"/>
            <a:ext cx="9906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4" name="Down Arrow 33"/>
          <p:cNvSpPr/>
          <p:nvPr/>
        </p:nvSpPr>
        <p:spPr>
          <a:xfrm rot="5400000">
            <a:off x="5158739" y="2766060"/>
            <a:ext cx="426719" cy="838200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715000" y="4191000"/>
            <a:ext cx="1695272" cy="523220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Secret Key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40" name="Straight Arrow Connector 39"/>
          <p:cNvCxnSpPr>
            <a:stCxn id="38" idx="0"/>
          </p:cNvCxnSpPr>
          <p:nvPr/>
        </p:nvCxnSpPr>
        <p:spPr>
          <a:xfrm rot="16200000" flipV="1">
            <a:off x="6291218" y="3919582"/>
            <a:ext cx="457200" cy="8563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3733800" y="2209800"/>
            <a:ext cx="3048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838200" y="5181600"/>
            <a:ext cx="746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Avalanche: every input bit hits every output bit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Block ciphers do avalanche 12x or so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>
            <a:off x="4114800" y="3810000"/>
            <a:ext cx="9906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Hash Function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52800" y="3352800"/>
            <a:ext cx="990600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105400" y="3352800"/>
            <a:ext cx="990600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81800" y="3352800"/>
            <a:ext cx="990600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 flipV="1">
            <a:off x="4343400" y="3581400"/>
            <a:ext cx="762000" cy="381000"/>
          </a:xfrm>
          <a:prstGeom prst="rightArrow">
            <a:avLst>
              <a:gd name="adj1" fmla="val 50000"/>
              <a:gd name="adj2" fmla="val 5727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 flipV="1">
            <a:off x="6096000" y="3581400"/>
            <a:ext cx="685800" cy="381000"/>
          </a:xfrm>
          <a:prstGeom prst="rightArrow">
            <a:avLst>
              <a:gd name="adj1" fmla="val 50000"/>
              <a:gd name="adj2" fmla="val 5727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 rot="10800000">
            <a:off x="7086597" y="2590800"/>
            <a:ext cx="426719" cy="685800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1" name="Isosceles Triangle 20"/>
          <p:cNvSpPr/>
          <p:nvPr/>
        </p:nvSpPr>
        <p:spPr>
          <a:xfrm>
            <a:off x="6781800" y="1752600"/>
            <a:ext cx="990600" cy="838200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4" name="Down Arrow 23"/>
          <p:cNvSpPr/>
          <p:nvPr/>
        </p:nvSpPr>
        <p:spPr>
          <a:xfrm rot="10800000">
            <a:off x="3657596" y="4267200"/>
            <a:ext cx="426719" cy="685800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3352800" y="5029200"/>
            <a:ext cx="9906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2438400" y="5486400"/>
            <a:ext cx="6858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09600" y="5257800"/>
            <a:ext cx="1718740" cy="523220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User Input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3200400" y="4724400"/>
            <a:ext cx="3048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09600" y="4419600"/>
            <a:ext cx="2453044" cy="523220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Combining step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2590800" y="3886200"/>
            <a:ext cx="5334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09600" y="3581400"/>
            <a:ext cx="1792478" cy="523220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Initial Seed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267200" y="1981200"/>
            <a:ext cx="1796517" cy="523220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Hash Value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6248400" y="2209800"/>
            <a:ext cx="3810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Down Arrow 63"/>
          <p:cNvSpPr/>
          <p:nvPr/>
        </p:nvSpPr>
        <p:spPr>
          <a:xfrm rot="10800000">
            <a:off x="5410196" y="4267200"/>
            <a:ext cx="426719" cy="685800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5" name="Oval 64"/>
          <p:cNvSpPr/>
          <p:nvPr/>
        </p:nvSpPr>
        <p:spPr>
          <a:xfrm>
            <a:off x="5105400" y="5029200"/>
            <a:ext cx="9906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8" name="Down Arrow 67"/>
          <p:cNvSpPr/>
          <p:nvPr/>
        </p:nvSpPr>
        <p:spPr>
          <a:xfrm rot="10800000">
            <a:off x="7086596" y="4267200"/>
            <a:ext cx="426719" cy="685800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6781800" y="5029200"/>
            <a:ext cx="9906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295400" y="1981200"/>
            <a:ext cx="2526654" cy="523220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Mixing Function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73" name="Straight Arrow Connector 72"/>
          <p:cNvCxnSpPr/>
          <p:nvPr/>
        </p:nvCxnSpPr>
        <p:spPr>
          <a:xfrm rot="16200000" flipH="1">
            <a:off x="3581400" y="2438400"/>
            <a:ext cx="990600" cy="9906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4343400" y="2590800"/>
            <a:ext cx="2358979" cy="523220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Postprocessing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>
            <a:off x="6781800" y="2895600"/>
            <a:ext cx="2286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Pseudorandom Number Generator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52800" y="3352800"/>
            <a:ext cx="990600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105400" y="3352800"/>
            <a:ext cx="990600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81800" y="3352800"/>
            <a:ext cx="990600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 flipV="1">
            <a:off x="4343400" y="3581400"/>
            <a:ext cx="762000" cy="381000"/>
          </a:xfrm>
          <a:prstGeom prst="rightArrow">
            <a:avLst>
              <a:gd name="adj1" fmla="val 50000"/>
              <a:gd name="adj2" fmla="val 5727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 flipV="1">
            <a:off x="6096000" y="3581400"/>
            <a:ext cx="685800" cy="381000"/>
          </a:xfrm>
          <a:prstGeom prst="rightArrow">
            <a:avLst>
              <a:gd name="adj1" fmla="val 50000"/>
              <a:gd name="adj2" fmla="val 5727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 flipV="1">
            <a:off x="7772400" y="3581400"/>
            <a:ext cx="762000" cy="381000"/>
          </a:xfrm>
          <a:prstGeom prst="rightArrow">
            <a:avLst>
              <a:gd name="adj1" fmla="val 50000"/>
              <a:gd name="adj2" fmla="val 5727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Down Arrow 14"/>
          <p:cNvSpPr/>
          <p:nvPr/>
        </p:nvSpPr>
        <p:spPr>
          <a:xfrm rot="10800000">
            <a:off x="3657598" y="2590800"/>
            <a:ext cx="426719" cy="685800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 rot="10800000">
            <a:off x="5410198" y="2590800"/>
            <a:ext cx="426719" cy="685800"/>
          </a:xfrm>
          <a:prstGeom prst="downArrow">
            <a:avLst>
              <a:gd name="adj1" fmla="val 43507"/>
              <a:gd name="adj2" fmla="val 50000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 rot="10800000">
            <a:off x="7086597" y="2590800"/>
            <a:ext cx="426719" cy="685800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9" name="Isosceles Triangle 18"/>
          <p:cNvSpPr/>
          <p:nvPr/>
        </p:nvSpPr>
        <p:spPr>
          <a:xfrm>
            <a:off x="3352800" y="1752600"/>
            <a:ext cx="990600" cy="838200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0" name="Isosceles Triangle 19"/>
          <p:cNvSpPr/>
          <p:nvPr/>
        </p:nvSpPr>
        <p:spPr>
          <a:xfrm>
            <a:off x="5105400" y="1752600"/>
            <a:ext cx="990600" cy="838200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1" name="Isosceles Triangle 20"/>
          <p:cNvSpPr/>
          <p:nvPr/>
        </p:nvSpPr>
        <p:spPr>
          <a:xfrm>
            <a:off x="6781800" y="1752600"/>
            <a:ext cx="990600" cy="838200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4" name="Down Arrow 23"/>
          <p:cNvSpPr/>
          <p:nvPr/>
        </p:nvSpPr>
        <p:spPr>
          <a:xfrm rot="10800000">
            <a:off x="3657596" y="4267200"/>
            <a:ext cx="426719" cy="685800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3352800" y="5029200"/>
            <a:ext cx="9906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1752600" y="5486400"/>
            <a:ext cx="13716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09600" y="5257800"/>
            <a:ext cx="894797" cy="523220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Seed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2667000" y="4724400"/>
            <a:ext cx="7620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09600" y="4419600"/>
            <a:ext cx="1965923" cy="523220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Initialization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2895600" y="3886200"/>
            <a:ext cx="2286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09600" y="3581400"/>
            <a:ext cx="2147254" cy="523220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Internal State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09600" y="2667000"/>
            <a:ext cx="2358979" cy="523220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Postprocessing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3124200" y="2971800"/>
            <a:ext cx="3810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609600" y="1905000"/>
            <a:ext cx="1981761" cy="523220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User Results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2895600" y="2133600"/>
            <a:ext cx="3810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800600" y="4953000"/>
            <a:ext cx="2526654" cy="523220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Mixing Function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rot="16200000" flipV="1">
            <a:off x="4648200" y="4419600"/>
            <a:ext cx="609600" cy="3048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rot="5400000" flipH="1" flipV="1">
            <a:off x="6134894" y="4609306"/>
            <a:ext cx="5334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5400000" flipH="1" flipV="1">
            <a:off x="7277100" y="4229100"/>
            <a:ext cx="762000" cy="6858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Pseudorandom Number Generators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Deterministic, based on seed, look random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Noncryptographic</a:t>
            </a:r>
            <a:r>
              <a:rPr lang="en-US" dirty="0" smtClean="0">
                <a:solidFill>
                  <a:schemeClr val="bg1"/>
                </a:solidFill>
              </a:rPr>
              <a:t>: only reasonable tests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Used for simulations, games, nondeterministic algorithms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Central Limit Theorem: a total of n implies a random fluctuation of </a:t>
            </a:r>
            <a:r>
              <a:rPr lang="en-US" dirty="0" err="1" smtClean="0">
                <a:solidFill>
                  <a:schemeClr val="bg1"/>
                </a:solidFill>
              </a:rPr>
              <a:t>sqrt</a:t>
            </a:r>
            <a:r>
              <a:rPr lang="en-US" dirty="0" smtClean="0">
                <a:solidFill>
                  <a:schemeClr val="bg1"/>
                </a:solidFill>
              </a:rPr>
              <a:t>(n)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Rules of Thumb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Mix Should be Reversible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Random mix: average cycle of 2</a:t>
            </a:r>
            <a:r>
              <a:rPr lang="en-US" baseline="30000" dirty="0" smtClean="0">
                <a:solidFill>
                  <a:schemeClr val="bg1"/>
                </a:solidFill>
              </a:rPr>
              <a:t>n/2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Reversible mix: average cycle of 2</a:t>
            </a:r>
            <a:r>
              <a:rPr lang="en-US" baseline="30000" dirty="0" smtClean="0">
                <a:solidFill>
                  <a:schemeClr val="bg1"/>
                </a:solidFill>
              </a:rPr>
              <a:t>n-2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Reversible gives uniform distribution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Some Reversible Primitives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 = A + f(B)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 = A - f(B)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 = A ^ f(B)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 = A*k (where k is odd)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 += (A&lt;&lt;k)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 ^= (A&gt;&gt;k)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 = rotate(</a:t>
            </a:r>
            <a:r>
              <a:rPr lang="en-US" dirty="0" err="1" smtClean="0">
                <a:solidFill>
                  <a:schemeClr val="bg1"/>
                </a:solidFill>
              </a:rPr>
              <a:t>A,i</a:t>
            </a:r>
            <a:r>
              <a:rPr lang="en-US" dirty="0" smtClean="0">
                <a:solidFill>
                  <a:schemeClr val="bg1"/>
                </a:solidFill>
              </a:rPr>
              <a:t>) ^ rotate(</a:t>
            </a:r>
            <a:r>
              <a:rPr lang="en-US" dirty="0" err="1" smtClean="0">
                <a:solidFill>
                  <a:schemeClr val="bg1"/>
                </a:solidFill>
              </a:rPr>
              <a:t>A,j</a:t>
            </a:r>
            <a:r>
              <a:rPr lang="en-US" dirty="0" smtClean="0">
                <a:solidFill>
                  <a:schemeClr val="bg1"/>
                </a:solidFill>
              </a:rPr>
              <a:t>) ^ rotate(</a:t>
            </a:r>
            <a:r>
              <a:rPr lang="en-US" dirty="0" err="1" smtClean="0">
                <a:solidFill>
                  <a:schemeClr val="bg1"/>
                </a:solidFill>
              </a:rPr>
              <a:t>A,k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 = (A + permute(A)) is never reversible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No Nice Math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71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Nice math causes long range patterns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Linearity (spectral test, linear complexity)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Partitioned states (less mixing, cyclic behavior)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Unreachable states (bias from absence)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“A=A+B; B=B^A” together is nonlinear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029200"/>
            <a:ext cx="822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FFFF00"/>
                </a:solidFill>
              </a:rPr>
              <a:t>Sign of nice math: cycle length can be predicted exactly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Size of Internal State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48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No more than 2</a:t>
            </a:r>
            <a:r>
              <a:rPr lang="en-US" baseline="30000" dirty="0" smtClean="0">
                <a:solidFill>
                  <a:schemeClr val="bg1"/>
                </a:solidFill>
              </a:rPr>
              <a:t>64</a:t>
            </a:r>
            <a:r>
              <a:rPr lang="en-US" dirty="0" smtClean="0">
                <a:solidFill>
                  <a:schemeClr val="bg1"/>
                </a:solidFill>
              </a:rPr>
              <a:t> values per application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2</a:t>
            </a:r>
            <a:r>
              <a:rPr lang="en-US" baseline="30000" dirty="0" smtClean="0">
                <a:solidFill>
                  <a:schemeClr val="bg1"/>
                </a:solidFill>
              </a:rPr>
              <a:t>32</a:t>
            </a:r>
            <a:r>
              <a:rPr lang="en-US" dirty="0" smtClean="0">
                <a:solidFill>
                  <a:schemeClr val="bg1"/>
                </a:solidFill>
              </a:rPr>
              <a:t> seeds producing 2</a:t>
            </a:r>
            <a:r>
              <a:rPr lang="en-US" baseline="30000" dirty="0" smtClean="0">
                <a:solidFill>
                  <a:schemeClr val="bg1"/>
                </a:solidFill>
              </a:rPr>
              <a:t>32</a:t>
            </a:r>
            <a:r>
              <a:rPr lang="en-US" dirty="0" smtClean="0">
                <a:solidFill>
                  <a:schemeClr val="bg1"/>
                </a:solidFill>
              </a:rPr>
              <a:t> values each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2</a:t>
            </a:r>
            <a:r>
              <a:rPr lang="en-US" baseline="30000" dirty="0" smtClean="0">
                <a:solidFill>
                  <a:schemeClr val="bg1"/>
                </a:solidFill>
              </a:rPr>
              <a:t>-32</a:t>
            </a:r>
            <a:r>
              <a:rPr lang="en-US" dirty="0" smtClean="0">
                <a:solidFill>
                  <a:schemeClr val="bg1"/>
                </a:solidFill>
              </a:rPr>
              <a:t> chance of cycle or overlapping sequence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2</a:t>
            </a:r>
            <a:r>
              <a:rPr lang="en-US" baseline="30000" dirty="0" smtClean="0">
                <a:solidFill>
                  <a:schemeClr val="bg1"/>
                </a:solidFill>
              </a:rPr>
              <a:t>32</a:t>
            </a:r>
            <a:r>
              <a:rPr lang="en-US" dirty="0" smtClean="0">
                <a:solidFill>
                  <a:schemeClr val="bg1"/>
                </a:solidFill>
              </a:rPr>
              <a:t>*(2</a:t>
            </a:r>
            <a:r>
              <a:rPr lang="en-US" baseline="30000" dirty="0" smtClean="0">
                <a:solidFill>
                  <a:schemeClr val="bg1"/>
                </a:solidFill>
              </a:rPr>
              <a:t>32</a:t>
            </a:r>
            <a:r>
              <a:rPr lang="en-US" dirty="0" smtClean="0">
                <a:solidFill>
                  <a:schemeClr val="bg1"/>
                </a:solidFill>
              </a:rPr>
              <a:t>*2</a:t>
            </a:r>
            <a:r>
              <a:rPr lang="en-US" baseline="30000" dirty="0" smtClean="0">
                <a:solidFill>
                  <a:schemeClr val="bg1"/>
                </a:solidFill>
              </a:rPr>
              <a:t>32</a:t>
            </a:r>
            <a:r>
              <a:rPr lang="en-US" dirty="0" smtClean="0">
                <a:solidFill>
                  <a:schemeClr val="bg1"/>
                </a:solidFill>
              </a:rPr>
              <a:t>)/2</a:t>
            </a:r>
            <a:r>
              <a:rPr lang="en-US" baseline="30000" dirty="0" smtClean="0">
                <a:solidFill>
                  <a:schemeClr val="bg1"/>
                </a:solidFill>
              </a:rPr>
              <a:t>3*32</a:t>
            </a:r>
            <a:r>
              <a:rPr lang="en-US" dirty="0" smtClean="0">
                <a:solidFill>
                  <a:schemeClr val="bg1"/>
                </a:solidFill>
              </a:rPr>
              <a:t> = 1, not good enough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2</a:t>
            </a:r>
            <a:r>
              <a:rPr lang="en-US" baseline="30000" dirty="0" smtClean="0">
                <a:solidFill>
                  <a:schemeClr val="bg1"/>
                </a:solidFill>
              </a:rPr>
              <a:t>32</a:t>
            </a:r>
            <a:r>
              <a:rPr lang="en-US" dirty="0" smtClean="0">
                <a:solidFill>
                  <a:schemeClr val="bg1"/>
                </a:solidFill>
              </a:rPr>
              <a:t>*(2</a:t>
            </a:r>
            <a:r>
              <a:rPr lang="en-US" baseline="30000" dirty="0" smtClean="0">
                <a:solidFill>
                  <a:schemeClr val="bg1"/>
                </a:solidFill>
              </a:rPr>
              <a:t>32</a:t>
            </a:r>
            <a:r>
              <a:rPr lang="en-US" dirty="0" smtClean="0">
                <a:solidFill>
                  <a:schemeClr val="bg1"/>
                </a:solidFill>
              </a:rPr>
              <a:t>*2</a:t>
            </a:r>
            <a:r>
              <a:rPr lang="en-US" baseline="30000" dirty="0" smtClean="0">
                <a:solidFill>
                  <a:schemeClr val="bg1"/>
                </a:solidFill>
              </a:rPr>
              <a:t>32</a:t>
            </a:r>
            <a:r>
              <a:rPr lang="en-US" dirty="0" smtClean="0">
                <a:solidFill>
                  <a:schemeClr val="bg1"/>
                </a:solidFill>
              </a:rPr>
              <a:t>)/2</a:t>
            </a:r>
            <a:r>
              <a:rPr lang="en-US" baseline="30000" dirty="0" smtClean="0">
                <a:solidFill>
                  <a:schemeClr val="bg1"/>
                </a:solidFill>
              </a:rPr>
              <a:t>4*32</a:t>
            </a:r>
            <a:r>
              <a:rPr lang="en-US" dirty="0" smtClean="0">
                <a:solidFill>
                  <a:schemeClr val="bg1"/>
                </a:solidFill>
              </a:rPr>
              <a:t> = 2</a:t>
            </a:r>
            <a:r>
              <a:rPr lang="en-US" baseline="30000" dirty="0" smtClean="0">
                <a:solidFill>
                  <a:schemeClr val="bg1"/>
                </a:solidFill>
              </a:rPr>
              <a:t>-32</a:t>
            </a:r>
            <a:r>
              <a:rPr lang="en-US" dirty="0" smtClean="0">
                <a:solidFill>
                  <a:schemeClr val="bg1"/>
                </a:solidFill>
              </a:rPr>
              <a:t>, good enough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105400"/>
            <a:ext cx="815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FFFF00"/>
                </a:solidFill>
              </a:rPr>
              <a:t>Internal state needs at least four 32-bit terms (128 bits) to be good enough for today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Iterate over the Internal State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For each term, compute a result, replace it</a:t>
            </a:r>
          </a:p>
          <a:p>
            <a:r>
              <a:rPr lang="en-US" dirty="0">
                <a:solidFill>
                  <a:schemeClr val="bg1"/>
                </a:solidFill>
              </a:rPr>
              <a:t>n</a:t>
            </a:r>
            <a:r>
              <a:rPr lang="en-US" dirty="0" smtClean="0">
                <a:solidFill>
                  <a:schemeClr val="bg1"/>
                </a:solidFill>
              </a:rPr>
              <a:t> terms in internal state implies n consecutive results each owning its own true entropy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Usually, no bias for n consecutive results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Bigger state = more time for mixing!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Remaining Bias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90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Reversible function: uniform distribution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No nice math: no long term patterns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Iterate through state: first n results OK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n+1 is the most biased, then it tapers off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4572000"/>
            <a:ext cx="3810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14400" y="4572000"/>
            <a:ext cx="3810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1600" y="4572000"/>
            <a:ext cx="3810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828800" y="4572000"/>
            <a:ext cx="3810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86000" y="5257800"/>
            <a:ext cx="3810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0" y="3886200"/>
            <a:ext cx="381000" cy="2514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200400" y="4953000"/>
            <a:ext cx="3810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657600" y="4191000"/>
            <a:ext cx="381000" cy="220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114800" y="4114800"/>
            <a:ext cx="381000" cy="228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72000" y="4800600"/>
            <a:ext cx="38100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029200" y="4343400"/>
            <a:ext cx="381000" cy="2057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486400" y="4648200"/>
            <a:ext cx="3810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943600" y="4724400"/>
            <a:ext cx="3810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400800" y="4495800"/>
            <a:ext cx="381000" cy="190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858000" y="4648200"/>
            <a:ext cx="3810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315200" y="4572000"/>
            <a:ext cx="3810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772400" y="4495800"/>
            <a:ext cx="381000" cy="190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8229600" y="4572000"/>
            <a:ext cx="3810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0"/>
            <a:ext cx="8229600" cy="1143000"/>
          </a:xfrm>
        </p:spPr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Chisquare</a:t>
            </a:r>
            <a:r>
              <a:rPr lang="en-US" dirty="0" smtClean="0">
                <a:solidFill>
                  <a:schemeClr val="bg1"/>
                </a:solidFill>
              </a:rPr>
              <a:t> Testing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Chisquare</a:t>
            </a:r>
            <a:r>
              <a:rPr lang="en-US" dirty="0" smtClean="0">
                <a:solidFill>
                  <a:schemeClr val="bg1"/>
                </a:solidFill>
              </a:rPr>
              <a:t> Tests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Central Limit Theorem: actual = n +- </a:t>
            </a:r>
            <a:r>
              <a:rPr lang="en-US" dirty="0" err="1" smtClean="0">
                <a:solidFill>
                  <a:schemeClr val="bg1"/>
                </a:solidFill>
              </a:rPr>
              <a:t>sqrt</a:t>
            </a:r>
            <a:r>
              <a:rPr lang="en-US" dirty="0" smtClean="0">
                <a:solidFill>
                  <a:schemeClr val="bg1"/>
                </a:solidFill>
              </a:rPr>
              <a:t>(n)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(actual-expect)</a:t>
            </a:r>
            <a:r>
              <a:rPr lang="en-US" baseline="30000" dirty="0" smtClean="0">
                <a:solidFill>
                  <a:schemeClr val="bg1"/>
                </a:solidFill>
              </a:rPr>
              <a:t>2</a:t>
            </a:r>
            <a:r>
              <a:rPr lang="en-US" dirty="0" smtClean="0">
                <a:solidFill>
                  <a:schemeClr val="bg1"/>
                </a:solidFill>
              </a:rPr>
              <a:t> = </a:t>
            </a:r>
            <a:r>
              <a:rPr lang="en-US" dirty="0" err="1" smtClean="0">
                <a:solidFill>
                  <a:schemeClr val="bg1"/>
                </a:solidFill>
              </a:rPr>
              <a:t>sqrt</a:t>
            </a:r>
            <a:r>
              <a:rPr lang="en-US" dirty="0" smtClean="0">
                <a:solidFill>
                  <a:schemeClr val="bg1"/>
                </a:solidFill>
              </a:rPr>
              <a:t>(expect)</a:t>
            </a:r>
            <a:r>
              <a:rPr lang="en-US" baseline="30000" dirty="0" smtClean="0">
                <a:solidFill>
                  <a:schemeClr val="bg1"/>
                </a:solidFill>
              </a:rPr>
              <a:t>2</a:t>
            </a:r>
            <a:r>
              <a:rPr lang="en-US" dirty="0" smtClean="0">
                <a:solidFill>
                  <a:schemeClr val="bg1"/>
                </a:solidFill>
              </a:rPr>
              <a:t> = expect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(actual-expect)</a:t>
            </a:r>
            <a:r>
              <a:rPr lang="en-US" baseline="30000" dirty="0" smtClean="0">
                <a:solidFill>
                  <a:srgbClr val="FFFF00"/>
                </a:solidFill>
              </a:rPr>
              <a:t>2</a:t>
            </a:r>
            <a:r>
              <a:rPr lang="en-US" dirty="0" smtClean="0">
                <a:solidFill>
                  <a:srgbClr val="FFFF00"/>
                </a:solidFill>
              </a:rPr>
              <a:t>/expect =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Chisquare</a:t>
            </a:r>
            <a:r>
              <a:rPr lang="en-US" dirty="0" smtClean="0">
                <a:solidFill>
                  <a:schemeClr val="bg1"/>
                </a:solidFill>
              </a:rPr>
              <a:t> Tests, cont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 buckets, m-1 degrees of freedom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Sum((actual-expect)</a:t>
            </a:r>
            <a:r>
              <a:rPr lang="en-US" baseline="30000" dirty="0" smtClean="0">
                <a:solidFill>
                  <a:schemeClr val="bg1"/>
                </a:solidFill>
              </a:rPr>
              <a:t>2</a:t>
            </a:r>
            <a:r>
              <a:rPr lang="en-US" dirty="0" smtClean="0">
                <a:solidFill>
                  <a:schemeClr val="bg1"/>
                </a:solidFill>
              </a:rPr>
              <a:t>/expect) = m-1, not m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Really (m-1) +- </a:t>
            </a:r>
            <a:r>
              <a:rPr lang="en-US" dirty="0" err="1" smtClean="0">
                <a:solidFill>
                  <a:schemeClr val="bg1"/>
                </a:solidFill>
              </a:rPr>
              <a:t>sqrt</a:t>
            </a:r>
            <a:r>
              <a:rPr lang="en-US" dirty="0" smtClean="0">
                <a:solidFill>
                  <a:schemeClr val="bg1"/>
                </a:solidFill>
              </a:rPr>
              <a:t>(m-1), central limit again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99.7% of the time, (m-1) +- 3sqrt(m-1)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Normalize: usually between -3 and 3</a:t>
            </a:r>
          </a:p>
          <a:p>
            <a:pPr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If biased, doubling input doubles the result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Random number tests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They’re all </a:t>
            </a:r>
            <a:r>
              <a:rPr lang="en-US" dirty="0" err="1" smtClean="0">
                <a:solidFill>
                  <a:schemeClr val="bg1"/>
                </a:solidFill>
              </a:rPr>
              <a:t>chisquare</a:t>
            </a:r>
            <a:r>
              <a:rPr lang="en-US" dirty="0" smtClean="0">
                <a:solidFill>
                  <a:schemeClr val="bg1"/>
                </a:solidFill>
              </a:rPr>
              <a:t> tests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FREQUENCY: how often does value X happen?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GAP: Just saw X, how long since last X?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RUN: How long is strictly increasing sequence?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CONSTRUCTED VALUES: other tests on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r[</a:t>
            </a:r>
            <a:r>
              <a:rPr lang="en-US" dirty="0" err="1" smtClean="0">
                <a:solidFill>
                  <a:schemeClr val="bg1"/>
                </a:solidFill>
              </a:rPr>
              <a:t>i+n</a:t>
            </a:r>
            <a:r>
              <a:rPr lang="en-US" dirty="0" smtClean="0">
                <a:solidFill>
                  <a:schemeClr val="bg1"/>
                </a:solidFill>
              </a:rPr>
              <a:t>] – r[</a:t>
            </a:r>
            <a:r>
              <a:rPr lang="en-US" dirty="0" err="1" smtClean="0">
                <a:solidFill>
                  <a:schemeClr val="bg1"/>
                </a:solidFill>
              </a:rPr>
              <a:t>i</a:t>
            </a:r>
            <a:r>
              <a:rPr lang="en-US" dirty="0" smtClean="0">
                <a:solidFill>
                  <a:schemeClr val="bg1"/>
                </a:solidFill>
              </a:rPr>
              <a:t>]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Low bits of several consecutive values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Pieces of the internal state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RUN test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95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Probability 1/2, 1/3, 1/8, 1/30, 1/144, n!/(n+1)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8-bit values, everything eventually fails!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2-bit values, everything fails immediately!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What’s the chance of a strictly increasing sequence of length 5?  1/144?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487680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FFFF00"/>
                </a:solidFill>
              </a:rPr>
              <a:t>Moral: Kick the tires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Chisquare</a:t>
            </a:r>
            <a:r>
              <a:rPr lang="en-US" dirty="0" smtClean="0">
                <a:solidFill>
                  <a:schemeClr val="bg1"/>
                </a:solidFill>
              </a:rPr>
              <a:t> tests are expensive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Central limit theorem: total n, error </a:t>
            </a:r>
            <a:r>
              <a:rPr lang="en-US" dirty="0" err="1" smtClean="0">
                <a:solidFill>
                  <a:schemeClr val="bg1"/>
                </a:solidFill>
              </a:rPr>
              <a:t>sqrt</a:t>
            </a:r>
            <a:r>
              <a:rPr lang="en-US" dirty="0" smtClean="0">
                <a:solidFill>
                  <a:schemeClr val="bg1"/>
                </a:solidFill>
              </a:rPr>
              <a:t>(n)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Bias of </a:t>
            </a:r>
            <a:r>
              <a:rPr lang="en-US" dirty="0" err="1" smtClean="0">
                <a:solidFill>
                  <a:schemeClr val="bg1"/>
                </a:solidFill>
              </a:rPr>
              <a:t>sqrt</a:t>
            </a:r>
            <a:r>
              <a:rPr lang="en-US" dirty="0" smtClean="0">
                <a:solidFill>
                  <a:schemeClr val="bg1"/>
                </a:solidFill>
              </a:rPr>
              <a:t>(n) lost in the noise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Bias of n, probability p, need pn</a:t>
            </a:r>
            <a:r>
              <a:rPr lang="en-US" baseline="30000" dirty="0" smtClean="0">
                <a:solidFill>
                  <a:schemeClr val="bg1"/>
                </a:solidFill>
              </a:rPr>
              <a:t>2</a:t>
            </a:r>
            <a:r>
              <a:rPr lang="en-US" dirty="0" smtClean="0">
                <a:solidFill>
                  <a:schemeClr val="bg1"/>
                </a:solidFill>
              </a:rPr>
              <a:t> values</a:t>
            </a:r>
          </a:p>
          <a:p>
            <a:r>
              <a:rPr lang="en-US" dirty="0">
                <a:solidFill>
                  <a:schemeClr val="bg1"/>
                </a:solidFill>
              </a:rPr>
              <a:t>p</a:t>
            </a:r>
            <a:r>
              <a:rPr lang="en-US" dirty="0" smtClean="0">
                <a:solidFill>
                  <a:schemeClr val="bg1"/>
                </a:solidFill>
              </a:rPr>
              <a:t>=1/1000, n=1000, 2</a:t>
            </a:r>
            <a:r>
              <a:rPr lang="en-US" baseline="30000" dirty="0" smtClean="0">
                <a:solidFill>
                  <a:schemeClr val="bg1"/>
                </a:solidFill>
              </a:rPr>
              <a:t>30 </a:t>
            </a:r>
            <a:r>
              <a:rPr lang="en-US" dirty="0" smtClean="0">
                <a:solidFill>
                  <a:schemeClr val="bg1"/>
                </a:solidFill>
              </a:rPr>
              <a:t>values, 30 seconds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2</a:t>
            </a:r>
            <a:r>
              <a:rPr lang="en-US" baseline="30000" dirty="0" smtClean="0">
                <a:solidFill>
                  <a:schemeClr val="bg1"/>
                </a:solidFill>
              </a:rPr>
              <a:t>42</a:t>
            </a:r>
            <a:r>
              <a:rPr lang="en-US" dirty="0" smtClean="0">
                <a:solidFill>
                  <a:schemeClr val="bg1"/>
                </a:solidFill>
              </a:rPr>
              <a:t>, 2</a:t>
            </a:r>
            <a:r>
              <a:rPr lang="en-US" baseline="30000" dirty="0" smtClean="0">
                <a:solidFill>
                  <a:schemeClr val="bg1"/>
                </a:solidFill>
              </a:rPr>
              <a:t>44</a:t>
            </a:r>
            <a:r>
              <a:rPr lang="en-US" dirty="0" smtClean="0">
                <a:solidFill>
                  <a:schemeClr val="bg1"/>
                </a:solidFill>
              </a:rPr>
              <a:t> values is a day to a month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Often, no “up” is detectable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Existing generators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762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LFSR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62000" y="1600200"/>
            <a:ext cx="7696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f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or (</a:t>
            </a:r>
            <a:r>
              <a:rPr lang="en-US" dirty="0" err="1" smtClean="0">
                <a:solidFill>
                  <a:schemeClr val="bg1"/>
                </a:solidFill>
                <a:latin typeface="Arial Unicode MS" pitchFamily="34" charset="-128"/>
              </a:rPr>
              <a:t>i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=0; </a:t>
            </a:r>
            <a:r>
              <a:rPr lang="en-US" dirty="0" err="1" smtClean="0">
                <a:solidFill>
                  <a:schemeClr val="bg1"/>
                </a:solidFill>
                <a:latin typeface="Arial Unicode MS" pitchFamily="34" charset="-128"/>
              </a:rPr>
              <a:t>i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&lt;32; ++</a:t>
            </a:r>
            <a:r>
              <a:rPr lang="en-US" dirty="0" err="1" smtClean="0">
                <a:solidFill>
                  <a:schemeClr val="bg1"/>
                </a:solidFill>
                <a:latin typeface="Arial Unicode MS" pitchFamily="34" charset="-128"/>
              </a:rPr>
              <a:t>i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) { s = (s&gt;&gt;1) ^ ((s &amp; 1) ? 0xedb88320 : 0); }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yield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 s;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95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676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057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438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19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200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581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962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343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724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105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486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867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248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629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010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>
          <a:xfrm rot="5400000">
            <a:off x="6972300" y="2933700"/>
            <a:ext cx="2286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10800000">
            <a:off x="1371600" y="3048000"/>
            <a:ext cx="57150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 flipH="1" flipV="1">
            <a:off x="1257300" y="2933700"/>
            <a:ext cx="2286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5400000" flipH="1" flipV="1">
            <a:off x="2020094" y="2932906"/>
            <a:ext cx="2286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5400000" flipH="1" flipV="1">
            <a:off x="2401094" y="2932906"/>
            <a:ext cx="2286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 flipH="1" flipV="1">
            <a:off x="3544094" y="2932906"/>
            <a:ext cx="2286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 flipH="1" flipV="1">
            <a:off x="4306094" y="2932906"/>
            <a:ext cx="2286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5400000" flipH="1" flipV="1">
            <a:off x="4687094" y="2932906"/>
            <a:ext cx="2286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1676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2057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2438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2819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3200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3581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3962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343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4724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5105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5486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867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6248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6629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7010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1295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2057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2438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2819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3200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3581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3962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4343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4724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5105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5486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5867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248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6629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7010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1295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/>
          <p:nvPr/>
        </p:nvSpPr>
        <p:spPr>
          <a:xfrm>
            <a:off x="1676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2438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2819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3200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3581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3962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4343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4724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5105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/>
          <p:cNvSpPr/>
          <p:nvPr/>
        </p:nvSpPr>
        <p:spPr>
          <a:xfrm>
            <a:off x="5486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5867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6248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/>
          <p:cNvSpPr/>
          <p:nvPr/>
        </p:nvSpPr>
        <p:spPr>
          <a:xfrm>
            <a:off x="6629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/>
          <p:cNvSpPr/>
          <p:nvPr/>
        </p:nvSpPr>
        <p:spPr>
          <a:xfrm>
            <a:off x="7010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1295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/>
          <p:cNvSpPr/>
          <p:nvPr/>
        </p:nvSpPr>
        <p:spPr>
          <a:xfrm>
            <a:off x="1676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2057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/>
          <p:cNvSpPr/>
          <p:nvPr/>
        </p:nvSpPr>
        <p:spPr>
          <a:xfrm>
            <a:off x="2819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>
            <a:off x="3200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3581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3962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4724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4343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5105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/>
          <p:nvPr/>
        </p:nvSpPr>
        <p:spPr>
          <a:xfrm>
            <a:off x="5486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/>
          <p:nvPr/>
        </p:nvSpPr>
        <p:spPr>
          <a:xfrm>
            <a:off x="5867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6248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6629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7010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>
            <a:off x="1295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1676400" y="2438400"/>
            <a:ext cx="228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2057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2438400" y="24384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TextBox 123"/>
          <p:cNvSpPr txBox="1"/>
          <p:nvPr/>
        </p:nvSpPr>
        <p:spPr>
          <a:xfrm>
            <a:off x="838200" y="3505200"/>
            <a:ext cx="7315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L</a:t>
            </a:r>
            <a:r>
              <a:rPr lang="en-US" sz="2800" dirty="0" smtClean="0">
                <a:solidFill>
                  <a:schemeClr val="bg1"/>
                </a:solidFill>
              </a:rPr>
              <a:t>inear </a:t>
            </a:r>
            <a:r>
              <a:rPr lang="en-US" sz="2800" dirty="0" smtClean="0">
                <a:solidFill>
                  <a:srgbClr val="FFFF00"/>
                </a:solidFill>
              </a:rPr>
              <a:t>F</a:t>
            </a:r>
            <a:r>
              <a:rPr lang="en-US" sz="2800" dirty="0" smtClean="0">
                <a:solidFill>
                  <a:schemeClr val="bg1"/>
                </a:solidFill>
              </a:rPr>
              <a:t>eedback </a:t>
            </a:r>
            <a:r>
              <a:rPr lang="en-US" sz="2800" dirty="0" smtClean="0">
                <a:solidFill>
                  <a:srgbClr val="FFFF00"/>
                </a:solidFill>
              </a:rPr>
              <a:t>S</a:t>
            </a:r>
            <a:r>
              <a:rPr lang="en-US" sz="2800" dirty="0" smtClean="0">
                <a:solidFill>
                  <a:schemeClr val="bg1"/>
                </a:solidFill>
              </a:rPr>
              <a:t>hift </a:t>
            </a:r>
            <a:r>
              <a:rPr lang="en-US" sz="2800" dirty="0" smtClean="0">
                <a:solidFill>
                  <a:srgbClr val="FFFF00"/>
                </a:solidFill>
              </a:rPr>
              <a:t>R</a:t>
            </a:r>
            <a:r>
              <a:rPr lang="en-US" sz="2800" dirty="0" smtClean="0">
                <a:solidFill>
                  <a:schemeClr val="bg1"/>
                </a:solidFill>
              </a:rPr>
              <a:t>egister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N bits, cycle length of 2</a:t>
            </a:r>
            <a:r>
              <a:rPr lang="en-US" sz="2800" baseline="30000" dirty="0" smtClean="0">
                <a:solidFill>
                  <a:schemeClr val="bg1"/>
                </a:solidFill>
              </a:rPr>
              <a:t>n</a:t>
            </a:r>
            <a:r>
              <a:rPr lang="en-US" sz="2800" dirty="0" smtClean="0">
                <a:solidFill>
                  <a:schemeClr val="bg1"/>
                </a:solidFill>
              </a:rPr>
              <a:t>-1, all except zero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Same math as CRCs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Trivial in hardware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762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Delayed Fibonacci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048000" y="1524000"/>
            <a:ext cx="2971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s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[</a:t>
            </a:r>
            <a:r>
              <a:rPr lang="en-US" dirty="0" err="1" smtClean="0">
                <a:solidFill>
                  <a:schemeClr val="bg1"/>
                </a:solidFill>
                <a:latin typeface="Arial Unicode MS" pitchFamily="34" charset="-128"/>
              </a:rPr>
              <a:t>i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] = s[</a:t>
            </a:r>
            <a:r>
              <a:rPr lang="en-US" dirty="0" err="1" smtClean="0">
                <a:solidFill>
                  <a:schemeClr val="bg1"/>
                </a:solidFill>
                <a:latin typeface="Arial Unicode MS" pitchFamily="34" charset="-128"/>
              </a:rPr>
              <a:t>i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] – s[(i+31) % 55];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err="1" smtClean="0">
                <a:solidFill>
                  <a:schemeClr val="bg1"/>
                </a:solidFill>
                <a:latin typeface="Arial Unicode MS" pitchFamily="34" charset="-128"/>
              </a:rPr>
              <a:t>i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= (</a:t>
            </a:r>
            <a:r>
              <a:rPr lang="en-US" dirty="0" err="1" smtClean="0">
                <a:solidFill>
                  <a:schemeClr val="bg1"/>
                </a:solidFill>
                <a:latin typeface="Arial Unicode MS" pitchFamily="34" charset="-128"/>
              </a:rPr>
              <a:t>i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+ 1) % 55;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yield s[</a:t>
            </a:r>
            <a:r>
              <a:rPr lang="en-US" dirty="0" err="1" smtClean="0">
                <a:solidFill>
                  <a:schemeClr val="bg1"/>
                </a:solidFill>
                <a:latin typeface="Arial Unicode MS" pitchFamily="34" charset="-128"/>
              </a:rPr>
              <a:t>i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];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828800" y="2743200"/>
            <a:ext cx="457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/>
          <p:cNvSpPr/>
          <p:nvPr/>
        </p:nvSpPr>
        <p:spPr>
          <a:xfrm>
            <a:off x="1219200" y="2743200"/>
            <a:ext cx="4572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>
            <a:off x="2438400" y="2743200"/>
            <a:ext cx="457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/>
          <p:cNvSpPr/>
          <p:nvPr/>
        </p:nvSpPr>
        <p:spPr>
          <a:xfrm>
            <a:off x="3048000" y="2743200"/>
            <a:ext cx="457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/>
          <p:cNvSpPr/>
          <p:nvPr/>
        </p:nvSpPr>
        <p:spPr>
          <a:xfrm>
            <a:off x="4267200" y="2743200"/>
            <a:ext cx="457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/>
          <p:nvPr/>
        </p:nvSpPr>
        <p:spPr>
          <a:xfrm>
            <a:off x="3657600" y="2743200"/>
            <a:ext cx="457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4876800" y="2743200"/>
            <a:ext cx="457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5486400" y="2743200"/>
            <a:ext cx="457200" cy="381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6705600" y="2743200"/>
            <a:ext cx="457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/>
          <p:cNvSpPr/>
          <p:nvPr/>
        </p:nvSpPr>
        <p:spPr>
          <a:xfrm>
            <a:off x="6096000" y="2743200"/>
            <a:ext cx="457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/>
          <p:cNvSpPr/>
          <p:nvPr/>
        </p:nvSpPr>
        <p:spPr>
          <a:xfrm>
            <a:off x="7315200" y="2743200"/>
            <a:ext cx="457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/>
          <p:cNvSpPr/>
          <p:nvPr/>
        </p:nvSpPr>
        <p:spPr>
          <a:xfrm>
            <a:off x="1828800" y="2743200"/>
            <a:ext cx="4572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/>
          <p:nvPr/>
        </p:nvSpPr>
        <p:spPr>
          <a:xfrm>
            <a:off x="6096000" y="2743200"/>
            <a:ext cx="457200" cy="381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>
            <a:off x="5486400" y="2743200"/>
            <a:ext cx="457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/>
          <p:cNvSpPr/>
          <p:nvPr/>
        </p:nvSpPr>
        <p:spPr>
          <a:xfrm>
            <a:off x="4267200" y="2743200"/>
            <a:ext cx="4572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/>
          <p:cNvSpPr/>
          <p:nvPr/>
        </p:nvSpPr>
        <p:spPr>
          <a:xfrm>
            <a:off x="1828800" y="2743200"/>
            <a:ext cx="457200" cy="381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>
            <a:off x="1219200" y="2743200"/>
            <a:ext cx="4572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/>
          <p:nvPr/>
        </p:nvSpPr>
        <p:spPr>
          <a:xfrm>
            <a:off x="2438400" y="2743200"/>
            <a:ext cx="4572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/>
          <p:cNvSpPr/>
          <p:nvPr/>
        </p:nvSpPr>
        <p:spPr>
          <a:xfrm>
            <a:off x="6705600" y="2743200"/>
            <a:ext cx="457200" cy="381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>
            <a:off x="6096000" y="2743200"/>
            <a:ext cx="457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>
            <a:off x="3048000" y="2743200"/>
            <a:ext cx="4572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7315200" y="2743200"/>
            <a:ext cx="457200" cy="381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6705600" y="2743200"/>
            <a:ext cx="457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>
            <a:off x="3657600" y="2743200"/>
            <a:ext cx="4572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1219200" y="2743200"/>
            <a:ext cx="457200" cy="381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>
            <a:off x="7315200" y="2743200"/>
            <a:ext cx="457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/>
          <p:cNvSpPr/>
          <p:nvPr/>
        </p:nvSpPr>
        <p:spPr>
          <a:xfrm>
            <a:off x="4876800" y="2743200"/>
            <a:ext cx="4572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2438400" y="2743200"/>
            <a:ext cx="457200" cy="381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>
            <a:off x="1828800" y="2743200"/>
            <a:ext cx="4572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>
            <a:off x="1219200" y="2743200"/>
            <a:ext cx="4572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TextBox 143"/>
          <p:cNvSpPr txBox="1"/>
          <p:nvPr/>
        </p:nvSpPr>
        <p:spPr>
          <a:xfrm>
            <a:off x="990600" y="3581400"/>
            <a:ext cx="7239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Recommended by Knuth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Bottom bits form a 55-bit LFSR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High bits more complicated, due to carries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3 seconds to sum 2 billion results (unrolled)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107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40" grpId="0" animBg="1"/>
      <p:bldP spid="141" grpId="0" animBg="1"/>
      <p:bldP spid="142" grpId="0" animBg="1"/>
      <p:bldP spid="14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838199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Mersenne</a:t>
            </a:r>
            <a:r>
              <a:rPr lang="en-US" dirty="0" smtClean="0">
                <a:solidFill>
                  <a:schemeClr val="bg1"/>
                </a:solidFill>
              </a:rPr>
              <a:t> Twister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667000" y="4267200"/>
            <a:ext cx="3456203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2000" dirty="0" smtClean="0">
                <a:solidFill>
                  <a:schemeClr val="bg1"/>
                </a:solidFill>
              </a:rPr>
              <a:t>y ^= (y &gt;&gt; 11);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2000" dirty="0" smtClean="0">
                <a:solidFill>
                  <a:schemeClr val="bg1"/>
                </a:solidFill>
              </a:rPr>
              <a:t>y ^= (y &lt;&lt; 7) &amp; 0x9d2c5680UL;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2000" dirty="0" smtClean="0">
                <a:solidFill>
                  <a:schemeClr val="bg1"/>
                </a:solidFill>
              </a:rPr>
              <a:t>y ^= (y &lt;&lt; 15) &amp; 0xefc60000UL;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2000" dirty="0" smtClean="0">
                <a:solidFill>
                  <a:schemeClr val="bg1"/>
                </a:solidFill>
              </a:rPr>
              <a:t>y ^= (y &gt;&gt; 18);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2000" dirty="0" err="1" smtClean="0">
                <a:solidFill>
                  <a:schemeClr val="bg1"/>
                </a:solidFill>
              </a:rPr>
              <a:t>yield</a:t>
            </a:r>
            <a:r>
              <a:rPr lang="es-ES" sz="2000" dirty="0" smtClean="0">
                <a:solidFill>
                  <a:schemeClr val="bg1"/>
                </a:solidFill>
              </a:rPr>
              <a:t> y;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1676400"/>
            <a:ext cx="7162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623 32-bit words of internal state (+ 1 bit)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Iterates through state like Delayed Fibonacci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Super Mega LFSR (cycle of 2</a:t>
            </a:r>
            <a:r>
              <a:rPr lang="en-US" sz="2800" baseline="30000" dirty="0" smtClean="0">
                <a:solidFill>
                  <a:schemeClr val="bg1"/>
                </a:solidFill>
              </a:rPr>
              <a:t>19937</a:t>
            </a:r>
            <a:r>
              <a:rPr lang="en-US" sz="2800" dirty="0" smtClean="0">
                <a:solidFill>
                  <a:schemeClr val="bg1"/>
                </a:solidFill>
              </a:rPr>
              <a:t>-1)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16 seconds to sum 2 billion results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Postprocessing</a:t>
            </a:r>
            <a:r>
              <a:rPr lang="en-US" sz="2800" dirty="0" smtClean="0">
                <a:solidFill>
                  <a:schemeClr val="bg1"/>
                </a:solidFill>
              </a:rPr>
              <a:t> per result, shown below: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838199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ISAAC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133600" y="4191000"/>
            <a:ext cx="43434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x = s[</a:t>
            </a:r>
            <a:r>
              <a:rPr lang="en-US" sz="2000" dirty="0" err="1" smtClean="0">
                <a:solidFill>
                  <a:schemeClr val="bg1"/>
                </a:solidFill>
              </a:rPr>
              <a:t>i</a:t>
            </a:r>
            <a:r>
              <a:rPr lang="en-US" sz="2000" dirty="0" smtClean="0">
                <a:solidFill>
                  <a:schemeClr val="bg1"/>
                </a:solidFill>
              </a:rPr>
              <a:t>];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a = (a ^ shift(a)) + s[(i+128) % 256];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s[</a:t>
            </a:r>
            <a:r>
              <a:rPr lang="en-US" sz="2000" dirty="0" err="1" smtClean="0">
                <a:solidFill>
                  <a:schemeClr val="bg1"/>
                </a:solidFill>
              </a:rPr>
              <a:t>i</a:t>
            </a:r>
            <a:r>
              <a:rPr lang="en-US" sz="2000" dirty="0" smtClean="0">
                <a:solidFill>
                  <a:schemeClr val="bg1"/>
                </a:solidFill>
              </a:rPr>
              <a:t>] = y = s[(x/4) % 256] + a + b;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 smtClean="0">
                <a:solidFill>
                  <a:schemeClr val="bg1"/>
                </a:solidFill>
              </a:rPr>
              <a:t>i</a:t>
            </a:r>
            <a:r>
              <a:rPr lang="en-US" sz="2000" dirty="0" smtClean="0">
                <a:solidFill>
                  <a:schemeClr val="bg1"/>
                </a:solidFill>
              </a:rPr>
              <a:t> = (i+1) % 256;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yield b = s[(y/1024) % 256] + x;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1676400"/>
            <a:ext cx="7162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256+3 32-bit words of internal state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Iterates AND does pseudorandom lookup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Reversible, nonlinear, no </a:t>
            </a:r>
            <a:r>
              <a:rPr lang="en-US" sz="2800" dirty="0" err="1" smtClean="0">
                <a:solidFill>
                  <a:schemeClr val="bg1"/>
                </a:solidFill>
              </a:rPr>
              <a:t>postprocessing</a:t>
            </a:r>
            <a:endParaRPr lang="en-US" sz="28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Accumulator “a” does avalanche quickly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11 seconds to sum 2 billion 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838199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RC4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971800" y="4953000"/>
            <a:ext cx="31242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 smtClean="0">
                <a:solidFill>
                  <a:schemeClr val="bg1"/>
                </a:solidFill>
              </a:rPr>
              <a:t>i</a:t>
            </a:r>
            <a:r>
              <a:rPr lang="en-US" sz="2000" dirty="0" smtClean="0">
                <a:solidFill>
                  <a:schemeClr val="bg1"/>
                </a:solidFill>
              </a:rPr>
              <a:t> = (</a:t>
            </a:r>
            <a:r>
              <a:rPr lang="en-US" sz="2000" dirty="0" err="1" smtClean="0">
                <a:solidFill>
                  <a:schemeClr val="bg1"/>
                </a:solidFill>
              </a:rPr>
              <a:t>i</a:t>
            </a:r>
            <a:r>
              <a:rPr lang="en-US" sz="2000" dirty="0" smtClean="0">
                <a:solidFill>
                  <a:schemeClr val="bg1"/>
                </a:solidFill>
              </a:rPr>
              <a:t> + 1) % 256;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j = (j + s[</a:t>
            </a:r>
            <a:r>
              <a:rPr lang="en-US" sz="2000" dirty="0" err="1" smtClean="0">
                <a:solidFill>
                  <a:schemeClr val="bg1"/>
                </a:solidFill>
              </a:rPr>
              <a:t>i</a:t>
            </a:r>
            <a:r>
              <a:rPr lang="en-US" sz="2000" dirty="0" smtClean="0">
                <a:solidFill>
                  <a:schemeClr val="bg1"/>
                </a:solidFill>
              </a:rPr>
              <a:t>]) % 256;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swap(s[</a:t>
            </a:r>
            <a:r>
              <a:rPr lang="en-US" sz="2000" dirty="0" err="1" smtClean="0">
                <a:solidFill>
                  <a:schemeClr val="bg1"/>
                </a:solidFill>
              </a:rPr>
              <a:t>i</a:t>
            </a:r>
            <a:r>
              <a:rPr lang="en-US" sz="2000" dirty="0" smtClean="0">
                <a:solidFill>
                  <a:schemeClr val="bg1"/>
                </a:solidFill>
              </a:rPr>
              <a:t>], s[j]);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return s[(s[</a:t>
            </a:r>
            <a:r>
              <a:rPr lang="en-US" sz="2000" dirty="0" err="1" smtClean="0">
                <a:solidFill>
                  <a:schemeClr val="bg1"/>
                </a:solidFill>
              </a:rPr>
              <a:t>i</a:t>
            </a:r>
            <a:r>
              <a:rPr lang="en-US" sz="2000" dirty="0" smtClean="0">
                <a:solidFill>
                  <a:schemeClr val="bg1"/>
                </a:solidFill>
              </a:rPr>
              <a:t>] + s[j]) % 256];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676400"/>
            <a:ext cx="7162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i,j</a:t>
            </a:r>
            <a:r>
              <a:rPr lang="en-US" sz="2800" dirty="0" smtClean="0">
                <a:solidFill>
                  <a:schemeClr val="bg1"/>
                </a:solidFill>
              </a:rPr>
              <a:t>, plus 256+</a:t>
            </a:r>
            <a:r>
              <a:rPr lang="en-US" sz="2800" dirty="0" smtClean="0">
                <a:solidFill>
                  <a:srgbClr val="FFFF00"/>
                </a:solidFill>
              </a:rPr>
              <a:t>bytes</a:t>
            </a:r>
            <a:r>
              <a:rPr lang="en-US" sz="2800" dirty="0" smtClean="0">
                <a:solidFill>
                  <a:schemeClr val="bg1"/>
                </a:solidFill>
              </a:rPr>
              <a:t> of internal state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State is a permutation of 0..255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Nice math.  Short cycles.  Equivalent states.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Results ¾ time of ISAAC, bytes 3x slower</a:t>
            </a:r>
          </a:p>
        </p:txBody>
      </p:sp>
      <p:sp>
        <p:nvSpPr>
          <p:cNvPr id="81" name="Rectangle 80"/>
          <p:cNvSpPr/>
          <p:nvPr/>
        </p:nvSpPr>
        <p:spPr>
          <a:xfrm>
            <a:off x="7696200" y="3810000"/>
            <a:ext cx="609600" cy="6858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4</a:t>
            </a:r>
            <a:endParaRPr lang="en-US" sz="3600" dirty="0"/>
          </a:p>
        </p:txBody>
      </p:sp>
      <p:sp>
        <p:nvSpPr>
          <p:cNvPr id="104" name="Rectangle 103"/>
          <p:cNvSpPr/>
          <p:nvPr/>
        </p:nvSpPr>
        <p:spPr>
          <a:xfrm>
            <a:off x="5410200" y="3810000"/>
            <a:ext cx="609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5</a:t>
            </a:r>
            <a:endParaRPr lang="en-US" sz="3600" dirty="0"/>
          </a:p>
        </p:txBody>
      </p:sp>
      <p:sp>
        <p:nvSpPr>
          <p:cNvPr id="105" name="Rectangle 104"/>
          <p:cNvSpPr/>
          <p:nvPr/>
        </p:nvSpPr>
        <p:spPr>
          <a:xfrm>
            <a:off x="6172200" y="3810000"/>
            <a:ext cx="609600" cy="6858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</a:t>
            </a:r>
            <a:endParaRPr lang="en-US" sz="3600" dirty="0"/>
          </a:p>
        </p:txBody>
      </p:sp>
      <p:sp>
        <p:nvSpPr>
          <p:cNvPr id="106" name="Rectangle 105"/>
          <p:cNvSpPr/>
          <p:nvPr/>
        </p:nvSpPr>
        <p:spPr>
          <a:xfrm>
            <a:off x="6934200" y="3810000"/>
            <a:ext cx="609600" cy="6858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6</a:t>
            </a:r>
            <a:endParaRPr lang="en-US" sz="3600" dirty="0"/>
          </a:p>
        </p:txBody>
      </p:sp>
      <p:sp>
        <p:nvSpPr>
          <p:cNvPr id="108" name="Rectangle 107"/>
          <p:cNvSpPr/>
          <p:nvPr/>
        </p:nvSpPr>
        <p:spPr>
          <a:xfrm>
            <a:off x="3886200" y="3810000"/>
            <a:ext cx="609600" cy="6858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3</a:t>
            </a:r>
            <a:endParaRPr lang="en-US" sz="3600" dirty="0"/>
          </a:p>
        </p:txBody>
      </p:sp>
      <p:sp>
        <p:nvSpPr>
          <p:cNvPr id="109" name="Rectangle 108"/>
          <p:cNvSpPr/>
          <p:nvPr/>
        </p:nvSpPr>
        <p:spPr>
          <a:xfrm>
            <a:off x="4648200" y="3810000"/>
            <a:ext cx="6096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14" name="Rectangle 113"/>
          <p:cNvSpPr/>
          <p:nvPr/>
        </p:nvSpPr>
        <p:spPr>
          <a:xfrm>
            <a:off x="3124200" y="3810000"/>
            <a:ext cx="609600" cy="68580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7</a:t>
            </a:r>
            <a:endParaRPr lang="en-US" sz="3600" dirty="0"/>
          </a:p>
        </p:txBody>
      </p:sp>
      <p:sp>
        <p:nvSpPr>
          <p:cNvPr id="115" name="Rectangle 114"/>
          <p:cNvSpPr/>
          <p:nvPr/>
        </p:nvSpPr>
        <p:spPr>
          <a:xfrm>
            <a:off x="2362200" y="3810000"/>
            <a:ext cx="609600" cy="685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</a:t>
            </a:r>
            <a:endParaRPr lang="en-US" sz="3600" dirty="0"/>
          </a:p>
        </p:txBody>
      </p:sp>
      <p:sp>
        <p:nvSpPr>
          <p:cNvPr id="116" name="Rectangle 115"/>
          <p:cNvSpPr/>
          <p:nvPr/>
        </p:nvSpPr>
        <p:spPr>
          <a:xfrm>
            <a:off x="1295400" y="3810000"/>
            <a:ext cx="6096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1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609600" y="3810000"/>
            <a:ext cx="6096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0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2362200" y="3810000"/>
            <a:ext cx="609600" cy="68580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7</a:t>
            </a:r>
            <a:endParaRPr lang="en-US" sz="3600" dirty="0"/>
          </a:p>
        </p:txBody>
      </p:sp>
      <p:sp>
        <p:nvSpPr>
          <p:cNvPr id="119" name="Rectangle 118"/>
          <p:cNvSpPr/>
          <p:nvPr/>
        </p:nvSpPr>
        <p:spPr>
          <a:xfrm>
            <a:off x="3124200" y="3810000"/>
            <a:ext cx="609600" cy="685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</a:t>
            </a:r>
            <a:endParaRPr lang="en-US" sz="3600" dirty="0"/>
          </a:p>
        </p:txBody>
      </p:sp>
      <p:sp>
        <p:nvSpPr>
          <p:cNvPr id="120" name="Rectangle 119"/>
          <p:cNvSpPr/>
          <p:nvPr/>
        </p:nvSpPr>
        <p:spPr>
          <a:xfrm>
            <a:off x="1295400" y="3810000"/>
            <a:ext cx="6096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0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609600" y="3810000"/>
            <a:ext cx="6096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1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4648200" y="3810000"/>
            <a:ext cx="609600" cy="6858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3</a:t>
            </a:r>
            <a:endParaRPr lang="en-US" sz="3600" dirty="0"/>
          </a:p>
        </p:txBody>
      </p:sp>
      <p:sp>
        <p:nvSpPr>
          <p:cNvPr id="123" name="Rectangle 122"/>
          <p:cNvSpPr/>
          <p:nvPr/>
        </p:nvSpPr>
        <p:spPr>
          <a:xfrm>
            <a:off x="3886200" y="3810000"/>
            <a:ext cx="6096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26" name="Rectangle 125"/>
          <p:cNvSpPr/>
          <p:nvPr/>
        </p:nvSpPr>
        <p:spPr>
          <a:xfrm>
            <a:off x="1295400" y="3810000"/>
            <a:ext cx="6096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3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609600" y="3810000"/>
            <a:ext cx="6096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2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6934200" y="3810000"/>
            <a:ext cx="609600" cy="6858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3</a:t>
            </a:r>
            <a:endParaRPr lang="en-US" sz="3600" dirty="0"/>
          </a:p>
        </p:txBody>
      </p:sp>
      <p:sp>
        <p:nvSpPr>
          <p:cNvPr id="134" name="Rectangle 133"/>
          <p:cNvSpPr/>
          <p:nvPr/>
        </p:nvSpPr>
        <p:spPr>
          <a:xfrm>
            <a:off x="4648200" y="3810000"/>
            <a:ext cx="609600" cy="6858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6</a:t>
            </a:r>
            <a:endParaRPr lang="en-US" sz="3600" dirty="0"/>
          </a:p>
        </p:txBody>
      </p:sp>
      <p:sp>
        <p:nvSpPr>
          <p:cNvPr id="137" name="Rectangle 136"/>
          <p:cNvSpPr/>
          <p:nvPr/>
        </p:nvSpPr>
        <p:spPr>
          <a:xfrm>
            <a:off x="1295400" y="3810000"/>
            <a:ext cx="6096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6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609600" y="3810000"/>
            <a:ext cx="6096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3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4648200" y="3810000"/>
            <a:ext cx="609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5</a:t>
            </a:r>
            <a:endParaRPr lang="en-US" sz="3600" dirty="0"/>
          </a:p>
        </p:txBody>
      </p:sp>
      <p:sp>
        <p:nvSpPr>
          <p:cNvPr id="141" name="Rectangle 140"/>
          <p:cNvSpPr/>
          <p:nvPr/>
        </p:nvSpPr>
        <p:spPr>
          <a:xfrm>
            <a:off x="5410200" y="3810000"/>
            <a:ext cx="609600" cy="6858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6</a:t>
            </a:r>
            <a:endParaRPr lang="en-US" sz="3600" dirty="0"/>
          </a:p>
        </p:txBody>
      </p:sp>
      <p:sp>
        <p:nvSpPr>
          <p:cNvPr id="144" name="Rectangle 143"/>
          <p:cNvSpPr/>
          <p:nvPr/>
        </p:nvSpPr>
        <p:spPr>
          <a:xfrm>
            <a:off x="1295400" y="3810000"/>
            <a:ext cx="6096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3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609600" y="3810000"/>
            <a:ext cx="6096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4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1295400" y="3810000"/>
            <a:ext cx="6096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5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609600" y="3810000"/>
            <a:ext cx="6096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5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50" name="Rectangle 149"/>
          <p:cNvSpPr/>
          <p:nvPr/>
        </p:nvSpPr>
        <p:spPr>
          <a:xfrm>
            <a:off x="2362200" y="3810000"/>
            <a:ext cx="609600" cy="6858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3</a:t>
            </a:r>
            <a:endParaRPr lang="en-US" sz="3600" dirty="0"/>
          </a:p>
        </p:txBody>
      </p:sp>
      <p:sp>
        <p:nvSpPr>
          <p:cNvPr id="153" name="Rectangle 152"/>
          <p:cNvSpPr/>
          <p:nvPr/>
        </p:nvSpPr>
        <p:spPr>
          <a:xfrm>
            <a:off x="6934200" y="3810000"/>
            <a:ext cx="609600" cy="68580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7</a:t>
            </a:r>
            <a:endParaRPr lang="en-US" sz="3600" dirty="0"/>
          </a:p>
        </p:txBody>
      </p:sp>
      <p:sp>
        <p:nvSpPr>
          <p:cNvPr id="155" name="Rectangle 154"/>
          <p:cNvSpPr/>
          <p:nvPr/>
        </p:nvSpPr>
        <p:spPr>
          <a:xfrm>
            <a:off x="1295400" y="3810000"/>
            <a:ext cx="6096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0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609600" y="3810000"/>
            <a:ext cx="6096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6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1295400" y="3810000"/>
            <a:ext cx="6096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4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09600" y="3810000"/>
            <a:ext cx="6096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7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410200" y="3810000"/>
            <a:ext cx="609600" cy="6858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4</a:t>
            </a:r>
            <a:endParaRPr lang="en-US" sz="3600" dirty="0"/>
          </a:p>
        </p:txBody>
      </p:sp>
      <p:sp>
        <p:nvSpPr>
          <p:cNvPr id="80" name="Rectangle 79"/>
          <p:cNvSpPr/>
          <p:nvPr/>
        </p:nvSpPr>
        <p:spPr>
          <a:xfrm>
            <a:off x="7696200" y="3810000"/>
            <a:ext cx="609600" cy="6858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6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1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8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00"/>
                                        <p:tgtEl>
                                          <p:spTgt spid="8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8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build="allAtOnce" animBg="1"/>
      <p:bldP spid="119" grpId="0" build="allAtOnce" animBg="1"/>
      <p:bldP spid="120" grpId="0" build="allAtOnce" animBg="1"/>
      <p:bldP spid="121" grpId="0" build="allAtOnce" animBg="1"/>
      <p:bldP spid="122" grpId="0" build="allAtOnce" animBg="1"/>
      <p:bldP spid="123" grpId="0" build="allAtOnce" animBg="1"/>
      <p:bldP spid="126" grpId="0" build="allAtOnce" animBg="1"/>
      <p:bldP spid="127" grpId="0" build="allAtOnce" animBg="1"/>
      <p:bldP spid="130" grpId="0" build="allAtOnce" animBg="1"/>
      <p:bldP spid="134" grpId="0" build="allAtOnce" animBg="1"/>
      <p:bldP spid="137" grpId="0" build="allAtOnce" animBg="1"/>
      <p:bldP spid="138" grpId="0" build="allAtOnce" animBg="1"/>
      <p:bldP spid="139" grpId="0" build="allAtOnce" animBg="1"/>
      <p:bldP spid="141" grpId="0" build="allAtOnce" animBg="1"/>
      <p:bldP spid="144" grpId="0" build="allAtOnce" animBg="1"/>
      <p:bldP spid="145" grpId="0" build="allAtOnce" animBg="1"/>
      <p:bldP spid="146" grpId="0" build="allAtOnce" animBg="1"/>
      <p:bldP spid="147" grpId="0" build="allAtOnce" animBg="1"/>
      <p:bldP spid="150" grpId="0" build="allAtOnce" animBg="1"/>
      <p:bldP spid="153" grpId="0" build="allAtOnce" animBg="1"/>
      <p:bldP spid="155" grpId="0" build="allAtOnce" animBg="1"/>
      <p:bldP spid="156" grpId="0" build="allAtOnce" animBg="1"/>
      <p:bldP spid="84" grpId="0" build="allAtOnce" animBg="1"/>
      <p:bldP spid="85" grpId="0" build="allAtOnce" animBg="1"/>
      <p:bldP spid="23" grpId="0" build="allAtOnce" animBg="1"/>
      <p:bldP spid="80" grpId="0" build="allAtOnce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ight Arrow 17"/>
          <p:cNvSpPr/>
          <p:nvPr/>
        </p:nvSpPr>
        <p:spPr>
          <a:xfrm rot="2706465">
            <a:off x="6233057" y="4214466"/>
            <a:ext cx="838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838199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FLEA(256)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66800" y="3200400"/>
            <a:ext cx="31242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for (</a:t>
            </a:r>
            <a:r>
              <a:rPr lang="en-US" sz="2000" dirty="0" err="1" smtClean="0">
                <a:solidFill>
                  <a:schemeClr val="bg1"/>
                </a:solidFill>
              </a:rPr>
              <a:t>i</a:t>
            </a:r>
            <a:r>
              <a:rPr lang="en-US" sz="2000" dirty="0" smtClean="0">
                <a:solidFill>
                  <a:schemeClr val="bg1"/>
                </a:solidFill>
              </a:rPr>
              <a:t>=0; </a:t>
            </a:r>
            <a:r>
              <a:rPr lang="en-US" sz="2000" dirty="0" err="1" smtClean="0">
                <a:solidFill>
                  <a:schemeClr val="bg1"/>
                </a:solidFill>
              </a:rPr>
              <a:t>i</a:t>
            </a:r>
            <a:r>
              <a:rPr lang="en-US" sz="2000" dirty="0" smtClean="0">
                <a:solidFill>
                  <a:schemeClr val="bg1"/>
                </a:solidFill>
              </a:rPr>
              <a:t>&lt;256; ++</a:t>
            </a:r>
            <a:r>
              <a:rPr lang="en-US" sz="2000" dirty="0" err="1" smtClean="0">
                <a:solidFill>
                  <a:schemeClr val="bg1"/>
                </a:solidFill>
              </a:rPr>
              <a:t>i</a:t>
            </a:r>
            <a:r>
              <a:rPr lang="en-US" sz="2000" dirty="0" smtClean="0">
                <a:solidFill>
                  <a:schemeClr val="bg1"/>
                </a:solidFill>
              </a:rPr>
              <a:t>) {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    e = a[d % 256];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    a[d % 256] = b;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    b = (c&lt;&lt;9) + (c&gt;&gt;23) + d;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    c = d ^ a[</a:t>
            </a:r>
            <a:r>
              <a:rPr lang="en-US" sz="2000" dirty="0" err="1" smtClean="0">
                <a:solidFill>
                  <a:schemeClr val="bg1"/>
                </a:solidFill>
              </a:rPr>
              <a:t>i</a:t>
            </a:r>
            <a:r>
              <a:rPr lang="en-US" sz="2000" dirty="0" smtClean="0">
                <a:solidFill>
                  <a:schemeClr val="bg1"/>
                </a:solidFill>
              </a:rPr>
              <a:t>];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    d = e + b;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    yield c;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}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1676400"/>
            <a:ext cx="716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Based on ISAAC, 256+4 words of state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Modifies random value, not iterated value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Less secure than ISAAC, no faster, boo</a:t>
            </a:r>
          </a:p>
        </p:txBody>
      </p:sp>
      <p:sp>
        <p:nvSpPr>
          <p:cNvPr id="8" name="Rectangle 7"/>
          <p:cNvSpPr/>
          <p:nvPr/>
        </p:nvSpPr>
        <p:spPr>
          <a:xfrm>
            <a:off x="2971800" y="4800600"/>
            <a:ext cx="3200400" cy="1524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a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5334000" y="3276600"/>
            <a:ext cx="838200" cy="762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b</a:t>
            </a:r>
            <a:endParaRPr lang="en-US" sz="3600" dirty="0"/>
          </a:p>
        </p:txBody>
      </p:sp>
      <p:sp>
        <p:nvSpPr>
          <p:cNvPr id="10" name="Rectangle 9"/>
          <p:cNvSpPr/>
          <p:nvPr/>
        </p:nvSpPr>
        <p:spPr>
          <a:xfrm>
            <a:off x="6934200" y="4800600"/>
            <a:ext cx="838200" cy="5334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d</a:t>
            </a:r>
            <a:endParaRPr lang="en-US" sz="3600" dirty="0"/>
          </a:p>
        </p:txBody>
      </p:sp>
      <p:sp>
        <p:nvSpPr>
          <p:cNvPr id="12" name="Rectangle 11"/>
          <p:cNvSpPr/>
          <p:nvPr/>
        </p:nvSpPr>
        <p:spPr>
          <a:xfrm>
            <a:off x="6934200" y="3276600"/>
            <a:ext cx="838200" cy="762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c</a:t>
            </a:r>
            <a:endParaRPr lang="en-US" sz="3600" dirty="0"/>
          </a:p>
        </p:txBody>
      </p:sp>
      <p:sp>
        <p:nvSpPr>
          <p:cNvPr id="13" name="Down Arrow 12"/>
          <p:cNvSpPr/>
          <p:nvPr/>
        </p:nvSpPr>
        <p:spPr>
          <a:xfrm>
            <a:off x="5486400" y="4191000"/>
            <a:ext cx="4572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0800000">
            <a:off x="6324600" y="3505200"/>
            <a:ext cx="533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6324600" y="5791200"/>
            <a:ext cx="533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 rot="10800000">
            <a:off x="7162800" y="4191000"/>
            <a:ext cx="381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934200" y="5791200"/>
            <a:ext cx="838200" cy="5334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e</a:t>
            </a:r>
            <a:endParaRPr lang="en-US" sz="3600" dirty="0"/>
          </a:p>
        </p:txBody>
      </p:sp>
      <p:sp>
        <p:nvSpPr>
          <p:cNvPr id="21" name="Down Arrow 20"/>
          <p:cNvSpPr/>
          <p:nvPr/>
        </p:nvSpPr>
        <p:spPr>
          <a:xfrm rot="10800000">
            <a:off x="7162800" y="5410200"/>
            <a:ext cx="381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8863376">
            <a:off x="6155180" y="4216097"/>
            <a:ext cx="838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 rot="12797507">
            <a:off x="7620000" y="2514600"/>
            <a:ext cx="3810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/>
          <p:cNvSpPr/>
          <p:nvPr/>
        </p:nvSpPr>
        <p:spPr>
          <a:xfrm>
            <a:off x="7620000" y="1600200"/>
            <a:ext cx="990600" cy="762000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r</a:t>
            </a:r>
            <a:endParaRPr lang="en-US" sz="3600" dirty="0"/>
          </a:p>
        </p:txBody>
      </p:sp>
      <p:sp>
        <p:nvSpPr>
          <p:cNvPr id="22" name="Right Arrow 21"/>
          <p:cNvSpPr/>
          <p:nvPr/>
        </p:nvSpPr>
        <p:spPr>
          <a:xfrm rot="13518120">
            <a:off x="6003811" y="4367500"/>
            <a:ext cx="838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ight Arrow 17"/>
          <p:cNvSpPr/>
          <p:nvPr/>
        </p:nvSpPr>
        <p:spPr>
          <a:xfrm rot="2706465">
            <a:off x="6233057" y="4214466"/>
            <a:ext cx="838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838199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FLEA(1)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295400" y="3505200"/>
            <a:ext cx="31242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e = a;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a = b;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b = (c&lt;&lt;19) + (c&gt;&gt;13) + d;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c = d ^ a;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d = e + b;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yield c;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676400"/>
            <a:ext cx="6096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Reduce array a[] to 1 term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4 seconds to sum 2 billion values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Passed </a:t>
            </a:r>
            <a:r>
              <a:rPr lang="en-US" sz="2800" dirty="0" err="1" smtClean="0">
                <a:solidFill>
                  <a:schemeClr val="bg1"/>
                </a:solidFill>
              </a:rPr>
              <a:t>noncryptographic</a:t>
            </a:r>
            <a:r>
              <a:rPr lang="en-US" sz="2800" dirty="0" smtClean="0">
                <a:solidFill>
                  <a:schemeClr val="bg1"/>
                </a:solidFill>
              </a:rPr>
              <a:t> tests for 2</a:t>
            </a:r>
            <a:r>
              <a:rPr lang="en-US" sz="2800" baseline="30000" dirty="0" smtClean="0">
                <a:solidFill>
                  <a:schemeClr val="bg1"/>
                </a:solidFill>
              </a:rPr>
              <a:t>42</a:t>
            </a:r>
            <a:r>
              <a:rPr lang="en-US" sz="2800" dirty="0" smtClean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4000" y="4800600"/>
            <a:ext cx="838200" cy="1524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a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5334000" y="3276600"/>
            <a:ext cx="838200" cy="762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b</a:t>
            </a:r>
            <a:endParaRPr lang="en-US" sz="3600" dirty="0"/>
          </a:p>
        </p:txBody>
      </p:sp>
      <p:sp>
        <p:nvSpPr>
          <p:cNvPr id="10" name="Rectangle 9"/>
          <p:cNvSpPr/>
          <p:nvPr/>
        </p:nvSpPr>
        <p:spPr>
          <a:xfrm>
            <a:off x="6934200" y="4800600"/>
            <a:ext cx="838200" cy="5334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d</a:t>
            </a:r>
            <a:endParaRPr lang="en-US" sz="3600" dirty="0"/>
          </a:p>
        </p:txBody>
      </p:sp>
      <p:sp>
        <p:nvSpPr>
          <p:cNvPr id="12" name="Rectangle 11"/>
          <p:cNvSpPr/>
          <p:nvPr/>
        </p:nvSpPr>
        <p:spPr>
          <a:xfrm>
            <a:off x="6934200" y="3276600"/>
            <a:ext cx="838200" cy="762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c</a:t>
            </a:r>
            <a:endParaRPr lang="en-US" sz="3600" dirty="0"/>
          </a:p>
        </p:txBody>
      </p:sp>
      <p:sp>
        <p:nvSpPr>
          <p:cNvPr id="13" name="Down Arrow 12"/>
          <p:cNvSpPr/>
          <p:nvPr/>
        </p:nvSpPr>
        <p:spPr>
          <a:xfrm>
            <a:off x="5486400" y="4191000"/>
            <a:ext cx="4572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0800000">
            <a:off x="6324600" y="3505200"/>
            <a:ext cx="533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6324600" y="5791200"/>
            <a:ext cx="533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 rot="10800000">
            <a:off x="7162800" y="4191000"/>
            <a:ext cx="381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934200" y="5791200"/>
            <a:ext cx="838200" cy="5334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e</a:t>
            </a:r>
            <a:endParaRPr lang="en-US" sz="3600" dirty="0"/>
          </a:p>
        </p:txBody>
      </p:sp>
      <p:sp>
        <p:nvSpPr>
          <p:cNvPr id="21" name="Down Arrow 20"/>
          <p:cNvSpPr/>
          <p:nvPr/>
        </p:nvSpPr>
        <p:spPr>
          <a:xfrm rot="10800000">
            <a:off x="7162800" y="5410200"/>
            <a:ext cx="381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8863376">
            <a:off x="6155180" y="4216097"/>
            <a:ext cx="838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 rot="12797507">
            <a:off x="7620000" y="2514600"/>
            <a:ext cx="3810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/>
          <p:cNvSpPr/>
          <p:nvPr/>
        </p:nvSpPr>
        <p:spPr>
          <a:xfrm>
            <a:off x="7620000" y="1600200"/>
            <a:ext cx="990600" cy="762000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r</a:t>
            </a:r>
            <a:endParaRPr lang="en-US" sz="3600" dirty="0"/>
          </a:p>
        </p:txBody>
      </p:sp>
      <p:sp>
        <p:nvSpPr>
          <p:cNvPr id="22" name="Right Arrow 21"/>
          <p:cNvSpPr/>
          <p:nvPr/>
        </p:nvSpPr>
        <p:spPr>
          <a:xfrm rot="13518120">
            <a:off x="6003811" y="4367500"/>
            <a:ext cx="838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04800" y="5867400"/>
            <a:ext cx="472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Post to </a:t>
            </a:r>
            <a:r>
              <a:rPr lang="en-US" sz="2400" dirty="0" err="1" smtClean="0">
                <a:solidFill>
                  <a:schemeClr val="bg1"/>
                </a:solidFill>
              </a:rPr>
              <a:t>sci.crypt.random</a:t>
            </a:r>
            <a:r>
              <a:rPr lang="en-US" sz="2400" dirty="0" smtClean="0">
                <a:solidFill>
                  <a:schemeClr val="bg1"/>
                </a:solidFill>
              </a:rPr>
              <a:t>-numbers …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(Not-so-) New Tests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NDA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By Geronimo Jones, aka John Blackman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http://gjrand.sourceforge.net/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Modified GAP test: saw x, how long since y?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4-bit chunks, gaps up to 48+1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16*16*49=12544 buckets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Over 16x slower than GAP test over n values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NDA </a:t>
            </a:r>
            <a:r>
              <a:rPr lang="en-US" dirty="0" err="1" smtClean="0">
                <a:solidFill>
                  <a:schemeClr val="bg1"/>
                </a:solidFill>
              </a:rPr>
              <a:t>vs</a:t>
            </a:r>
            <a:r>
              <a:rPr lang="en-US" dirty="0" smtClean="0">
                <a:solidFill>
                  <a:schemeClr val="bg1"/>
                </a:solidFill>
              </a:rPr>
              <a:t> FLEA(1)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Found bias in 2</a:t>
            </a:r>
            <a:r>
              <a:rPr lang="en-US" baseline="30000" dirty="0" smtClean="0">
                <a:solidFill>
                  <a:schemeClr val="bg1"/>
                </a:solidFill>
              </a:rPr>
              <a:t>30</a:t>
            </a:r>
            <a:r>
              <a:rPr lang="en-US" dirty="0" smtClean="0">
                <a:solidFill>
                  <a:schemeClr val="bg1"/>
                </a:solidFill>
              </a:rPr>
              <a:t> values, that’s fast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Value shifted by 19: different values, so GAP missed it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Tuned run tests, 2</a:t>
            </a:r>
            <a:r>
              <a:rPr lang="en-US" baseline="30000" dirty="0" smtClean="0">
                <a:solidFill>
                  <a:schemeClr val="bg1"/>
                </a:solidFill>
              </a:rPr>
              <a:t>24</a:t>
            </a:r>
            <a:r>
              <a:rPr lang="en-US" dirty="0" smtClean="0">
                <a:solidFill>
                  <a:schemeClr val="bg1"/>
                </a:solidFill>
              </a:rPr>
              <a:t> values (bits 0,1,19,20)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X + permute(X) = </a:t>
            </a:r>
            <a:r>
              <a:rPr lang="en-US" dirty="0" err="1" smtClean="0">
                <a:solidFill>
                  <a:schemeClr val="bg1"/>
                </a:solidFill>
              </a:rPr>
              <a:t>nonuniform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Cure: mix those bits with something else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ight Arrow 17"/>
          <p:cNvSpPr/>
          <p:nvPr/>
        </p:nvSpPr>
        <p:spPr>
          <a:xfrm rot="2706465">
            <a:off x="6233057" y="4214466"/>
            <a:ext cx="838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838199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FLEA, the sequel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295400" y="3505200"/>
            <a:ext cx="31242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e = a;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a = (b &lt;&lt; 15) + (b &gt;&gt; 17);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b = (c &lt;&lt; 27) + (c &gt;&gt; 5) + d;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c = d + a;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d = e + b;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yield c;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676400"/>
            <a:ext cx="6248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Extra rotate so bits don’t hit themselves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Changed ^ back to +, fiddled constants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Passed </a:t>
            </a:r>
            <a:r>
              <a:rPr lang="en-US" sz="2800" dirty="0" err="1" smtClean="0">
                <a:solidFill>
                  <a:schemeClr val="bg1"/>
                </a:solidFill>
              </a:rPr>
              <a:t>noncryptographic</a:t>
            </a:r>
            <a:r>
              <a:rPr lang="en-US" sz="2800" dirty="0" smtClean="0">
                <a:solidFill>
                  <a:schemeClr val="bg1"/>
                </a:solidFill>
              </a:rPr>
              <a:t> tests for 2</a:t>
            </a:r>
            <a:r>
              <a:rPr lang="en-US" sz="2800" baseline="30000" dirty="0" smtClean="0">
                <a:solidFill>
                  <a:schemeClr val="bg1"/>
                </a:solidFill>
              </a:rPr>
              <a:t>42</a:t>
            </a:r>
            <a:r>
              <a:rPr lang="en-US" sz="2800" dirty="0" smtClean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4000" y="4800600"/>
            <a:ext cx="838200" cy="1524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a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5334000" y="3276600"/>
            <a:ext cx="838200" cy="762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b</a:t>
            </a:r>
            <a:endParaRPr lang="en-US" sz="3600" dirty="0"/>
          </a:p>
        </p:txBody>
      </p:sp>
      <p:sp>
        <p:nvSpPr>
          <p:cNvPr id="10" name="Rectangle 9"/>
          <p:cNvSpPr/>
          <p:nvPr/>
        </p:nvSpPr>
        <p:spPr>
          <a:xfrm>
            <a:off x="6934200" y="4800600"/>
            <a:ext cx="838200" cy="5334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d</a:t>
            </a:r>
            <a:endParaRPr lang="en-US" sz="3600" dirty="0"/>
          </a:p>
        </p:txBody>
      </p:sp>
      <p:sp>
        <p:nvSpPr>
          <p:cNvPr id="12" name="Rectangle 11"/>
          <p:cNvSpPr/>
          <p:nvPr/>
        </p:nvSpPr>
        <p:spPr>
          <a:xfrm>
            <a:off x="6934200" y="3276600"/>
            <a:ext cx="838200" cy="762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c</a:t>
            </a:r>
            <a:endParaRPr lang="en-US" sz="3600" dirty="0"/>
          </a:p>
        </p:txBody>
      </p:sp>
      <p:sp>
        <p:nvSpPr>
          <p:cNvPr id="13" name="Down Arrow 12"/>
          <p:cNvSpPr/>
          <p:nvPr/>
        </p:nvSpPr>
        <p:spPr>
          <a:xfrm>
            <a:off x="5486400" y="4191000"/>
            <a:ext cx="4572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0800000">
            <a:off x="6324600" y="3505200"/>
            <a:ext cx="533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6324600" y="5791200"/>
            <a:ext cx="533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 rot="10800000">
            <a:off x="7162800" y="4191000"/>
            <a:ext cx="381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934200" y="5791200"/>
            <a:ext cx="838200" cy="5334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e</a:t>
            </a:r>
            <a:endParaRPr lang="en-US" sz="3600" dirty="0"/>
          </a:p>
        </p:txBody>
      </p:sp>
      <p:sp>
        <p:nvSpPr>
          <p:cNvPr id="21" name="Down Arrow 20"/>
          <p:cNvSpPr/>
          <p:nvPr/>
        </p:nvSpPr>
        <p:spPr>
          <a:xfrm rot="10800000">
            <a:off x="7162800" y="5410200"/>
            <a:ext cx="381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8863376">
            <a:off x="6155180" y="4216097"/>
            <a:ext cx="838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 rot="12797507">
            <a:off x="7620000" y="2514600"/>
            <a:ext cx="3810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/>
          <p:cNvSpPr/>
          <p:nvPr/>
        </p:nvSpPr>
        <p:spPr>
          <a:xfrm>
            <a:off x="7620000" y="1600200"/>
            <a:ext cx="990600" cy="762000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r</a:t>
            </a:r>
            <a:endParaRPr lang="en-US" sz="3600" dirty="0"/>
          </a:p>
        </p:txBody>
      </p:sp>
      <p:sp>
        <p:nvSpPr>
          <p:cNvPr id="22" name="Right Arrow 21"/>
          <p:cNvSpPr/>
          <p:nvPr/>
        </p:nvSpPr>
        <p:spPr>
          <a:xfrm rot="13518120">
            <a:off x="6003811" y="4367500"/>
            <a:ext cx="838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04800" y="5867400"/>
            <a:ext cx="472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Post to </a:t>
            </a:r>
            <a:r>
              <a:rPr lang="en-US" sz="2400" dirty="0" err="1" smtClean="0">
                <a:solidFill>
                  <a:schemeClr val="bg1"/>
                </a:solidFill>
              </a:rPr>
              <a:t>sci.crypt.random</a:t>
            </a:r>
            <a:r>
              <a:rPr lang="en-US" sz="2400" dirty="0" smtClean="0">
                <a:solidFill>
                  <a:schemeClr val="bg1"/>
                </a:solidFill>
              </a:rPr>
              <a:t>-numbers …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Bitcounting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By </a:t>
            </a:r>
            <a:r>
              <a:rPr lang="en-US" dirty="0" err="1" smtClean="0">
                <a:solidFill>
                  <a:schemeClr val="bg1"/>
                </a:solidFill>
              </a:rPr>
              <a:t>Orz</a:t>
            </a:r>
            <a:r>
              <a:rPr lang="en-US" dirty="0" smtClean="0">
                <a:solidFill>
                  <a:schemeClr val="bg1"/>
                </a:solidFill>
              </a:rPr>
              <a:t>, aka Bob Blorp2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Count the bits in a 32-bit values, divide by 2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Concatenate 5 such counts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Estimate probabilities with a good generator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Combine buckets with expect &lt; 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Reimplement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Bitcounting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http://burtleburtle.net/bob/c/countx.c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Map </a:t>
            </a:r>
            <a:r>
              <a:rPr lang="en-US" dirty="0" err="1" smtClean="0">
                <a:solidFill>
                  <a:schemeClr val="bg1"/>
                </a:solidFill>
              </a:rPr>
              <a:t>bitcounts</a:t>
            </a:r>
            <a:r>
              <a:rPr lang="en-US" dirty="0" smtClean="0">
                <a:solidFill>
                  <a:schemeClr val="bg1"/>
                </a:solidFill>
              </a:rPr>
              <a:t> to low, medium, high groups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Concatenate groups for n words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Calculate probabilities exactly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Graycoding</a:t>
            </a:r>
            <a:r>
              <a:rPr lang="en-US" dirty="0" smtClean="0">
                <a:solidFill>
                  <a:schemeClr val="bg1"/>
                </a:solidFill>
              </a:rPr>
              <a:t> can deal with subtraction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Buckets are correlated, fine, -5..5 not -3..3.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FLEA </a:t>
            </a:r>
            <a:r>
              <a:rPr lang="en-US" dirty="0" err="1" smtClean="0">
                <a:solidFill>
                  <a:schemeClr val="bg1"/>
                </a:solidFill>
              </a:rPr>
              <a:t>vs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Bitcounting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New version fails in 2</a:t>
            </a:r>
            <a:r>
              <a:rPr lang="en-US" baseline="30000" dirty="0" smtClean="0">
                <a:solidFill>
                  <a:schemeClr val="bg1"/>
                </a:solidFill>
              </a:rPr>
              <a:t>36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Old version failed in 2</a:t>
            </a:r>
            <a:r>
              <a:rPr lang="en-US" baseline="30000" dirty="0" smtClean="0">
                <a:solidFill>
                  <a:schemeClr val="bg1"/>
                </a:solidFill>
              </a:rPr>
              <a:t>24</a:t>
            </a:r>
            <a:r>
              <a:rPr lang="en-US" dirty="0" smtClean="0">
                <a:solidFill>
                  <a:schemeClr val="bg1"/>
                </a:solidFill>
              </a:rPr>
              <a:t>, no tuning needed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Everything like FLEA fails by 2</a:t>
            </a:r>
            <a:r>
              <a:rPr lang="en-US" baseline="30000" dirty="0" smtClean="0">
                <a:solidFill>
                  <a:schemeClr val="bg1"/>
                </a:solidFill>
              </a:rPr>
              <a:t>36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Shift amounts don’t matter much.  It’s not where the bits are, it’s whether they’re there.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Not enough </a:t>
            </a:r>
            <a:r>
              <a:rPr lang="en-US" dirty="0" smtClean="0">
                <a:solidFill>
                  <a:srgbClr val="FFFF00"/>
                </a:solidFill>
              </a:rPr>
              <a:t>avalanche</a:t>
            </a:r>
            <a:r>
              <a:rPr lang="en-US" dirty="0" smtClean="0">
                <a:solidFill>
                  <a:schemeClr val="bg1"/>
                </a:solidFill>
              </a:rPr>
              <a:t> from r[</a:t>
            </a:r>
            <a:r>
              <a:rPr lang="en-US" dirty="0" err="1" smtClean="0">
                <a:solidFill>
                  <a:schemeClr val="bg1"/>
                </a:solidFill>
              </a:rPr>
              <a:t>i</a:t>
            </a:r>
            <a:r>
              <a:rPr lang="en-US" dirty="0" smtClean="0">
                <a:solidFill>
                  <a:schemeClr val="bg1"/>
                </a:solidFill>
              </a:rPr>
              <a:t>] to r[i+4] …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Bitcounting</a:t>
            </a:r>
            <a:r>
              <a:rPr lang="en-US" dirty="0" smtClean="0">
                <a:solidFill>
                  <a:schemeClr val="bg1"/>
                </a:solidFill>
              </a:rPr>
              <a:t> is best </a:t>
            </a:r>
            <a:r>
              <a:rPr lang="en-US" dirty="0" err="1" smtClean="0">
                <a:solidFill>
                  <a:schemeClr val="bg1"/>
                </a:solidFill>
              </a:rPr>
              <a:t>chisquare</a:t>
            </a:r>
            <a:r>
              <a:rPr lang="en-US" dirty="0" smtClean="0">
                <a:solidFill>
                  <a:schemeClr val="bg1"/>
                </a:solidFill>
              </a:rPr>
              <a:t> test I’ve seen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Bitcounting</a:t>
            </a:r>
            <a:r>
              <a:rPr lang="en-US" dirty="0" smtClean="0">
                <a:solidFill>
                  <a:schemeClr val="bg1"/>
                </a:solidFill>
              </a:rPr>
              <a:t> is old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Marsaglia’s</a:t>
            </a:r>
            <a:r>
              <a:rPr lang="en-US" dirty="0" smtClean="0">
                <a:solidFill>
                  <a:schemeClr val="bg1"/>
                </a:solidFill>
              </a:rPr>
              <a:t> DIEHARD: COUNT-THE-1s</a:t>
            </a:r>
            <a:endParaRPr lang="en-US" baseline="30000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Counts bits in bytes, not words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Tries to account for correlated values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Checks 5 consecutive bytes, 2</a:t>
            </a:r>
            <a:r>
              <a:rPr lang="en-US" baseline="30000" dirty="0" smtClean="0">
                <a:solidFill>
                  <a:schemeClr val="bg1"/>
                </a:solidFill>
              </a:rPr>
              <a:t>18</a:t>
            </a:r>
            <a:r>
              <a:rPr lang="en-US" dirty="0" smtClean="0">
                <a:solidFill>
                  <a:schemeClr val="bg1"/>
                </a:solidFill>
              </a:rPr>
              <a:t> values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 never saw it fail.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Initialization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Pretend initialization is a (slow) random number generator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Seed it with a counting sequence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John Blackman (aka Geronimo Jones) suggested seeding with random 1-bit differences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Initialization, revisited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Pretend initialization is a block cipher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Apply avalanche test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Pair of internal states differ in one bit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Is every bit of internal state affected after init?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Repeat for each bit in initial internal state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Under a second, not hours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And it does a better job than </a:t>
            </a:r>
            <a:r>
              <a:rPr lang="en-US" dirty="0" err="1" smtClean="0">
                <a:solidFill>
                  <a:schemeClr val="bg1"/>
                </a:solidFill>
              </a:rPr>
              <a:t>chisquare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Avalanche, revisited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Pretend pseudorandom number generator is a block cipher: internal state </a:t>
            </a:r>
            <a:r>
              <a:rPr lang="en-US" dirty="0" smtClean="0">
                <a:solidFill>
                  <a:schemeClr val="bg1"/>
                </a:solidFill>
              </a:rPr>
              <a:t>maps to </a:t>
            </a:r>
            <a:r>
              <a:rPr lang="en-US" dirty="0" smtClean="0">
                <a:solidFill>
                  <a:schemeClr val="bg1"/>
                </a:solidFill>
              </a:rPr>
              <a:t>r[i+4]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Apply avalanche test: for every bit of internal state, how many bits of r[i+4] flip, don’t flip?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Test r[i+4] – r’[i+4] </a:t>
            </a:r>
            <a:r>
              <a:rPr lang="en-US" dirty="0" err="1" smtClean="0">
                <a:solidFill>
                  <a:schemeClr val="bg1"/>
                </a:solidFill>
              </a:rPr>
              <a:t>graycoded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smtClean="0">
                <a:solidFill>
                  <a:schemeClr val="bg1"/>
                </a:solidFill>
              </a:rPr>
              <a:t>too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</a:t>
            </a:r>
            <a:r>
              <a:rPr lang="en-US" dirty="0" smtClean="0">
                <a:solidFill>
                  <a:schemeClr val="bg1"/>
                </a:solidFill>
              </a:rPr>
              <a:t>est the generator in reverse, too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Ideal </a:t>
            </a:r>
            <a:r>
              <a:rPr lang="en-US" dirty="0" smtClean="0">
                <a:solidFill>
                  <a:schemeClr val="bg1"/>
                </a:solidFill>
              </a:rPr>
              <a:t>result: </a:t>
            </a:r>
            <a:r>
              <a:rPr lang="en-US" dirty="0" smtClean="0">
                <a:solidFill>
                  <a:srgbClr val="FFFF00"/>
                </a:solidFill>
              </a:rPr>
              <a:t>15.8/32</a:t>
            </a:r>
            <a:r>
              <a:rPr lang="en-US" dirty="0" smtClean="0">
                <a:solidFill>
                  <a:schemeClr val="bg1"/>
                </a:solidFill>
              </a:rPr>
              <a:t>.  Actual result: </a:t>
            </a:r>
            <a:r>
              <a:rPr lang="en-US" dirty="0" smtClean="0">
                <a:solidFill>
                  <a:srgbClr val="FFFF00"/>
                </a:solidFill>
              </a:rPr>
              <a:t>4/32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Runs in 1/10 a </a:t>
            </a:r>
            <a:r>
              <a:rPr lang="en-US" dirty="0" smtClean="0">
                <a:solidFill>
                  <a:schemeClr val="bg1"/>
                </a:solidFill>
              </a:rPr>
              <a:t>second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Design with the avalanche test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http://burtleburtle.net/bob/c/rngav.c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Optimization: quit at first bad bit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Optimization: do 256 pairs, then 512, …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Use rules of thumb &amp; timings to arrange operations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Use avalanche to choose best shift constants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Run </a:t>
            </a:r>
            <a:r>
              <a:rPr lang="en-US" dirty="0" err="1" smtClean="0">
                <a:solidFill>
                  <a:schemeClr val="bg1"/>
                </a:solidFill>
              </a:rPr>
              <a:t>chisquare</a:t>
            </a:r>
            <a:r>
              <a:rPr lang="en-US" dirty="0" smtClean="0">
                <a:solidFill>
                  <a:schemeClr val="bg1"/>
                </a:solidFill>
              </a:rPr>
              <a:t> for a month for sanity testing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New Generators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914399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8.8 bits avalanche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905000" y="1600200"/>
            <a:ext cx="558197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typedef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 unsigned long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int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 u4;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typedef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struct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ranctx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 { u4 a; u4 b; u4 c; u4 d;}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ranctx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;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685800" y="2438400"/>
            <a:ext cx="386035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#define rot(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x,k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) ((x&lt;&lt;k)|(x&gt;&gt;(32-k)))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static u4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ranval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(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ranctx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 *x 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{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u4 e = x-&gt;a - rot(x-&gt;b, 27);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x-&gt;a = x-&gt;b ^ rot(x-&gt;c, 17);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x-&gt;b = x-&gt;c + x-&gt;d;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x-&gt;c = x-&gt;d + e;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x-&gt;d = e + x-&gt;a;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return x-&gt;d;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}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572000" y="2438400"/>
            <a:ext cx="4095993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static void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raninit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(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ranctx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 *x, u4 seed 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{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u4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i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x-&gt;a = 0xf1ea5eed;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x-&gt;b = x-&gt;c = x-&gt;d = seed;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for (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i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=0;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i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&lt;20; ++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i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) {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 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(void)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ranval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(x);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}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}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5410200"/>
            <a:ext cx="769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 Passes </a:t>
            </a:r>
            <a:r>
              <a:rPr lang="en-US" sz="2400" dirty="0" err="1" smtClean="0">
                <a:solidFill>
                  <a:schemeClr val="bg1"/>
                </a:solidFill>
              </a:rPr>
              <a:t>bitcount</a:t>
            </a:r>
            <a:r>
              <a:rPr lang="en-US" sz="2400" dirty="0" smtClean="0">
                <a:solidFill>
                  <a:schemeClr val="bg1"/>
                </a:solidFill>
              </a:rPr>
              <a:t> and other </a:t>
            </a:r>
            <a:r>
              <a:rPr lang="en-US" sz="2400" dirty="0" err="1" smtClean="0">
                <a:solidFill>
                  <a:schemeClr val="bg1"/>
                </a:solidFill>
              </a:rPr>
              <a:t>chisquare</a:t>
            </a:r>
            <a:r>
              <a:rPr lang="en-US" sz="2400" dirty="0" smtClean="0">
                <a:solidFill>
                  <a:schemeClr val="bg1"/>
                </a:solidFill>
              </a:rPr>
              <a:t> tests for 2</a:t>
            </a:r>
            <a:r>
              <a:rPr lang="en-US" sz="2400" baseline="30000" dirty="0" smtClean="0">
                <a:solidFill>
                  <a:schemeClr val="bg1"/>
                </a:solidFill>
              </a:rPr>
              <a:t>42</a:t>
            </a:r>
            <a:r>
              <a:rPr lang="en-US" sz="2400" dirty="0" smtClean="0">
                <a:solidFill>
                  <a:schemeClr val="bg1"/>
                </a:solidFill>
              </a:rPr>
              <a:t> values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 6 seconds to sum 2 billion </a:t>
            </a:r>
            <a:r>
              <a:rPr lang="en-US" sz="2400" dirty="0" smtClean="0">
                <a:solidFill>
                  <a:schemeClr val="bg1"/>
                </a:solidFill>
              </a:rPr>
              <a:t>values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Posted it to </a:t>
            </a:r>
            <a:r>
              <a:rPr lang="en-US" sz="2400" dirty="0" err="1" smtClean="0">
                <a:solidFill>
                  <a:schemeClr val="bg1"/>
                </a:solidFill>
              </a:rPr>
              <a:t>sci.crypt.random</a:t>
            </a:r>
            <a:r>
              <a:rPr lang="en-US" sz="2400" dirty="0" smtClean="0">
                <a:solidFill>
                  <a:schemeClr val="bg1"/>
                </a:solidFill>
              </a:rPr>
              <a:t>-numbers …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914399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13 bits avalanche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905000" y="1600200"/>
            <a:ext cx="558197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typedef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 unsigned long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int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 u4;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typedef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struct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ranctx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 { u4 a; u4 b; u4 c; u4 d;}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ranctx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;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685800" y="2438400"/>
            <a:ext cx="386035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#define rot(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x,k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) ((x&lt;&lt;k)|(x&gt;&gt;(32-k)))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static u4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ranval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(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ranctx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 *x 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{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u4 e = x-&gt;a - rot(x-&gt;b, 23);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x-&gt;a = x-&gt;b ^ rot(x-&gt;c, 16);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x-&gt;b = x-&gt;c + rot(x-&gt;d, 11);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x-&gt;c = x-&gt;d + e;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x-&gt;d = e + x-&gt;a;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return x-&gt;d;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}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572000" y="2438400"/>
            <a:ext cx="4095993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static void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raninit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(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ranctx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 *x, u4 seed 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{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u4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i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x-&gt;a = 0xf1ea5eed;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x-&gt;b = x-&gt;c = x-&gt;d = seed;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for (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i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=0;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i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&lt;20; ++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i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) {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 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(void)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ranval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(x);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}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</a:rPr>
              <a:t>}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5410200"/>
            <a:ext cx="769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 Overkill?  Still not doing full avalanche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 11 seconds to sum 2 billion values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9812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Summary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Rules of thumb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Reversible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Nonlinear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Fast mixing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At least </a:t>
            </a:r>
            <a:r>
              <a:rPr lang="en-US" dirty="0" smtClean="0">
                <a:solidFill>
                  <a:schemeClr val="bg1"/>
                </a:solidFill>
              </a:rPr>
              <a:t>128 bit state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Iterate over state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Not worthwhile unless it’s faster than RC4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Chisquare</a:t>
            </a:r>
            <a:r>
              <a:rPr lang="en-US" dirty="0" smtClean="0">
                <a:solidFill>
                  <a:schemeClr val="bg1"/>
                </a:solidFill>
              </a:rPr>
              <a:t> tests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Really slow, results in -3 to 3 are </a:t>
            </a:r>
            <a:r>
              <a:rPr lang="en-US" dirty="0" smtClean="0">
                <a:solidFill>
                  <a:schemeClr val="bg1"/>
                </a:solidFill>
              </a:rPr>
              <a:t>OK</a:t>
            </a:r>
          </a:p>
          <a:p>
            <a:r>
              <a:rPr lang="en-US" smtClean="0">
                <a:solidFill>
                  <a:schemeClr val="bg1"/>
                </a:solidFill>
              </a:rPr>
              <a:t>Need samples bigger than </a:t>
            </a:r>
            <a:r>
              <a:rPr lang="en-US" smtClean="0">
                <a:solidFill>
                  <a:schemeClr val="bg1"/>
                </a:solidFill>
              </a:rPr>
              <a:t>internal </a:t>
            </a:r>
            <a:r>
              <a:rPr lang="en-US" smtClean="0">
                <a:solidFill>
                  <a:schemeClr val="bg1"/>
                </a:solidFill>
              </a:rPr>
              <a:t>state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Gap is good for big-state generators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Run and </a:t>
            </a:r>
            <a:r>
              <a:rPr lang="en-US" dirty="0" err="1" smtClean="0">
                <a:solidFill>
                  <a:schemeClr val="bg1"/>
                </a:solidFill>
              </a:rPr>
              <a:t>bitcount</a:t>
            </a:r>
            <a:r>
              <a:rPr lang="en-US" dirty="0" smtClean="0">
                <a:solidFill>
                  <a:schemeClr val="bg1"/>
                </a:solidFill>
              </a:rPr>
              <a:t> good for </a:t>
            </a:r>
            <a:r>
              <a:rPr lang="en-US" dirty="0" smtClean="0">
                <a:solidFill>
                  <a:schemeClr val="bg1"/>
                </a:solidFill>
              </a:rPr>
              <a:t>small-state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Designing </a:t>
            </a:r>
            <a:r>
              <a:rPr lang="en-US" dirty="0" err="1" smtClean="0">
                <a:solidFill>
                  <a:schemeClr val="bg1"/>
                </a:solidFill>
              </a:rPr>
              <a:t>noncryptographic</a:t>
            </a:r>
            <a:r>
              <a:rPr lang="en-US" dirty="0" smtClean="0">
                <a:solidFill>
                  <a:schemeClr val="bg1"/>
                </a:solidFill>
              </a:rPr>
              <a:t> pseudorandom number generators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Use rules of thumb and timings to </a:t>
            </a:r>
            <a:r>
              <a:rPr lang="en-US" dirty="0" smtClean="0">
                <a:solidFill>
                  <a:schemeClr val="bg1"/>
                </a:solidFill>
              </a:rPr>
              <a:t>choose candidates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Use avalanche test to </a:t>
            </a:r>
            <a:r>
              <a:rPr lang="en-US" dirty="0" smtClean="0">
                <a:solidFill>
                  <a:schemeClr val="bg1"/>
                </a:solidFill>
              </a:rPr>
              <a:t>compare candidates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Use </a:t>
            </a:r>
            <a:r>
              <a:rPr lang="en-US" dirty="0" err="1" smtClean="0">
                <a:solidFill>
                  <a:schemeClr val="bg1"/>
                </a:solidFill>
              </a:rPr>
              <a:t>chisquare</a:t>
            </a:r>
            <a:r>
              <a:rPr lang="en-US" dirty="0" smtClean="0">
                <a:solidFill>
                  <a:schemeClr val="bg1"/>
                </a:solidFill>
              </a:rPr>
              <a:t> tests for sanity checking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1695</TotalTime>
  <Words>2423</Words>
  <Application>Microsoft Office PowerPoint</Application>
  <PresentationFormat>On-screen Show (4:3)</PresentationFormat>
  <Paragraphs>396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The testing and design of  small-state noncryptographic  pseudorandom number generators</vt:lpstr>
      <vt:lpstr>Outline of Talk</vt:lpstr>
      <vt:lpstr>Block Cipher</vt:lpstr>
      <vt:lpstr>Hash Function</vt:lpstr>
      <vt:lpstr>Pseudorandom Number Generator</vt:lpstr>
      <vt:lpstr>Pseudorandom Number Generators</vt:lpstr>
      <vt:lpstr>Rules of Thumb</vt:lpstr>
      <vt:lpstr>Mix Should be Reversible</vt:lpstr>
      <vt:lpstr>Some Reversible Primitives</vt:lpstr>
      <vt:lpstr>No Nice Math</vt:lpstr>
      <vt:lpstr>Size of Internal State</vt:lpstr>
      <vt:lpstr>Iterate over the Internal State</vt:lpstr>
      <vt:lpstr>Remaining Bias</vt:lpstr>
      <vt:lpstr>Chisquare Testing</vt:lpstr>
      <vt:lpstr>Chisquare Tests</vt:lpstr>
      <vt:lpstr>Chisquare Tests, cont</vt:lpstr>
      <vt:lpstr>Random number tests</vt:lpstr>
      <vt:lpstr>RUN test</vt:lpstr>
      <vt:lpstr>Chisquare tests are expensive</vt:lpstr>
      <vt:lpstr>Existing generators</vt:lpstr>
      <vt:lpstr>LFSR</vt:lpstr>
      <vt:lpstr>Delayed Fibonacci</vt:lpstr>
      <vt:lpstr>Mersenne Twister</vt:lpstr>
      <vt:lpstr>ISAAC</vt:lpstr>
      <vt:lpstr>RC4</vt:lpstr>
      <vt:lpstr>FLEA(256)</vt:lpstr>
      <vt:lpstr>FLEA(1)</vt:lpstr>
      <vt:lpstr>(Not-so-) New Tests</vt:lpstr>
      <vt:lpstr>NDA</vt:lpstr>
      <vt:lpstr>NDA vs FLEA(1)</vt:lpstr>
      <vt:lpstr>FLEA, the sequel</vt:lpstr>
      <vt:lpstr>Bitcounting</vt:lpstr>
      <vt:lpstr>Reimplement Bitcounting</vt:lpstr>
      <vt:lpstr>FLEA vs Bitcounting</vt:lpstr>
      <vt:lpstr>Bitcounting is old</vt:lpstr>
      <vt:lpstr>Initialization</vt:lpstr>
      <vt:lpstr>Initialization, revisited</vt:lpstr>
      <vt:lpstr>Avalanche, revisited</vt:lpstr>
      <vt:lpstr>Design with the avalanche test</vt:lpstr>
      <vt:lpstr>New Generators</vt:lpstr>
      <vt:lpstr>8.8 bits avalanche</vt:lpstr>
      <vt:lpstr>13 bits avalanche</vt:lpstr>
      <vt:lpstr>Summary</vt:lpstr>
      <vt:lpstr>Rules of thumb</vt:lpstr>
      <vt:lpstr>Chisquare tests</vt:lpstr>
      <vt:lpstr>Designing noncryptographic pseudorandom number generators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testing and design of  small-state noncryptographic  pseudorandom number generators</dc:title>
  <dc:creator>Preferred Customer</dc:creator>
  <cp:lastModifiedBy>Preferred Customer</cp:lastModifiedBy>
  <cp:revision>55</cp:revision>
  <dcterms:created xsi:type="dcterms:W3CDTF">2007-10-09T05:10:56Z</dcterms:created>
  <dcterms:modified xsi:type="dcterms:W3CDTF">2007-10-11T06:44:43Z</dcterms:modified>
</cp:coreProperties>
</file>